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9" r:id="rId3"/>
    <p:sldId id="261" r:id="rId4"/>
    <p:sldId id="262" r:id="rId5"/>
    <p:sldId id="263" r:id="rId6"/>
    <p:sldId id="265" r:id="rId7"/>
    <p:sldId id="266" r:id="rId8"/>
    <p:sldId id="267" r:id="rId9"/>
    <p:sldId id="293" r:id="rId10"/>
    <p:sldId id="268" r:id="rId11"/>
    <p:sldId id="294" r:id="rId12"/>
    <p:sldId id="269" r:id="rId13"/>
    <p:sldId id="270" r:id="rId14"/>
    <p:sldId id="287" r:id="rId15"/>
    <p:sldId id="291" r:id="rId16"/>
    <p:sldId id="292" r:id="rId17"/>
    <p:sldId id="290" r:id="rId18"/>
    <p:sldId id="271" r:id="rId19"/>
    <p:sldId id="272" r:id="rId20"/>
    <p:sldId id="273" r:id="rId21"/>
    <p:sldId id="283" r:id="rId22"/>
    <p:sldId id="286" r:id="rId23"/>
    <p:sldId id="289" r:id="rId24"/>
    <p:sldId id="28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318" y="-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4;&#1058;&#1063;&#1045;&#1058;&#1067;\&#1050;&#1086;&#1088;&#1084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4;&#1058;&#1063;&#1045;&#1058;&#1067;\&#1050;&#1086;&#1088;&#1084;&#107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mp\Desktop\&#1044;&#1086;&#1082;&#1083;&#1072;&#1076;%20&#1082;&#1086;&#1088;&#1084;&#1072;\&#1042;&#1099;&#1103;&#1074;&#1083;&#1077;&#1085;&#1080;&#1103;%202015-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Лист1!$B$12:$B$18</c:f>
              <c:strCache>
                <c:ptCount val="1"/>
                <c:pt idx="0">
                  <c:v>тиамулин монензин хлортетрациклин клопидол тилозин тетрациклин салиномицин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873250218722747"/>
                  <c:y val="-8.9810804899387642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7.6709973753280911E-2"/>
                  <c:y val="5.5543890347039986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6.8143044619422569E-2"/>
                  <c:y val="8.7548483522893322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4.6022747156605474E-2"/>
                  <c:y val="7.4492198891805556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Лист1!$B$12:$B$18</c:f>
              <c:strCache>
                <c:ptCount val="7"/>
                <c:pt idx="0">
                  <c:v>тиамулин</c:v>
                </c:pt>
                <c:pt idx="1">
                  <c:v>монензин</c:v>
                </c:pt>
                <c:pt idx="2">
                  <c:v>хлортетрациклин</c:v>
                </c:pt>
                <c:pt idx="3">
                  <c:v>клопидол</c:v>
                </c:pt>
                <c:pt idx="4">
                  <c:v>тилозин</c:v>
                </c:pt>
                <c:pt idx="5">
                  <c:v>тетрациклин</c:v>
                </c:pt>
                <c:pt idx="6">
                  <c:v>салиномицин</c:v>
                </c:pt>
              </c:strCache>
            </c:strRef>
          </c:cat>
          <c:val>
            <c:numRef>
              <c:f>Лист1!$D$12:$D$18</c:f>
              <c:numCache>
                <c:formatCode>0%</c:formatCode>
                <c:ptCount val="7"/>
                <c:pt idx="0">
                  <c:v>0.54545454545454541</c:v>
                </c:pt>
                <c:pt idx="1">
                  <c:v>0.13636363636363635</c:v>
                </c:pt>
                <c:pt idx="2">
                  <c:v>9.0909090909091134E-2</c:v>
                </c:pt>
                <c:pt idx="3">
                  <c:v>9.0909090909091134E-2</c:v>
                </c:pt>
                <c:pt idx="4">
                  <c:v>4.5454545454545484E-2</c:v>
                </c:pt>
                <c:pt idx="5">
                  <c:v>4.5454545454545484E-2</c:v>
                </c:pt>
                <c:pt idx="6">
                  <c:v>4.5454545454545484E-2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Лист1!$B$3</c:f>
              <c:strCache>
                <c:ptCount val="1"/>
                <c:pt idx="0">
                  <c:v>салиномицин</c:v>
                </c:pt>
              </c:strCache>
            </c:strRef>
          </c:tx>
          <c:val>
            <c:numRef>
              <c:f>Лист1!$E$3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Лист1!$B$7</c:f>
              <c:strCache>
                <c:ptCount val="1"/>
                <c:pt idx="0">
                  <c:v>тилозин</c:v>
                </c:pt>
              </c:strCache>
            </c:strRef>
          </c:tx>
          <c:val>
            <c:numRef>
              <c:f>Лист1!$E$7</c:f>
              <c:numCache>
                <c:formatCode>General</c:formatCode>
                <c:ptCount val="1"/>
                <c:pt idx="0">
                  <c:v>17.5</c:v>
                </c:pt>
              </c:numCache>
            </c:numRef>
          </c:val>
        </c:ser>
        <c:ser>
          <c:idx val="2"/>
          <c:order val="2"/>
          <c:tx>
            <c:strRef>
              <c:f>Лист1!$B$5</c:f>
              <c:strCache>
                <c:ptCount val="1"/>
                <c:pt idx="0">
                  <c:v>клопидол</c:v>
                </c:pt>
              </c:strCache>
            </c:strRef>
          </c:tx>
          <c:val>
            <c:numRef>
              <c:f>Лист1!$E$5:$F$5</c:f>
              <c:numCache>
                <c:formatCode>General</c:formatCode>
                <c:ptCount val="2"/>
                <c:pt idx="0">
                  <c:v>11</c:v>
                </c:pt>
                <c:pt idx="1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Лист1!$B$4</c:f>
              <c:strCache>
                <c:ptCount val="1"/>
                <c:pt idx="0">
                  <c:v>хлортетрациклин</c:v>
                </c:pt>
              </c:strCache>
            </c:strRef>
          </c:tx>
          <c:val>
            <c:numRef>
              <c:f>Лист1!$E$4:$F$4</c:f>
              <c:numCache>
                <c:formatCode>General</c:formatCode>
                <c:ptCount val="2"/>
                <c:pt idx="0">
                  <c:v>8.0000000000000043E-2</c:v>
                </c:pt>
                <c:pt idx="1">
                  <c:v>9.1</c:v>
                </c:pt>
              </c:numCache>
            </c:numRef>
          </c:val>
        </c:ser>
        <c:ser>
          <c:idx val="4"/>
          <c:order val="4"/>
          <c:tx>
            <c:strRef>
              <c:f>Лист1!$B$6</c:f>
              <c:strCache>
                <c:ptCount val="1"/>
                <c:pt idx="0">
                  <c:v>монензин</c:v>
                </c:pt>
              </c:strCache>
            </c:strRef>
          </c:tx>
          <c:val>
            <c:numRef>
              <c:f>Лист1!$E$6:$G$6</c:f>
              <c:numCache>
                <c:formatCode>General</c:formatCode>
                <c:ptCount val="3"/>
                <c:pt idx="0">
                  <c:v>2.5</c:v>
                </c:pt>
                <c:pt idx="1">
                  <c:v>0.4</c:v>
                </c:pt>
                <c:pt idx="2">
                  <c:v>0.9</c:v>
                </c:pt>
              </c:numCache>
            </c:numRef>
          </c:val>
        </c:ser>
        <c:ser>
          <c:idx val="5"/>
          <c:order val="5"/>
          <c:tx>
            <c:strRef>
              <c:f>Лист1!$B$2</c:f>
              <c:strCache>
                <c:ptCount val="1"/>
                <c:pt idx="0">
                  <c:v>тиамулин</c:v>
                </c:pt>
              </c:strCache>
            </c:strRef>
          </c:tx>
          <c:val>
            <c:numRef>
              <c:f>Лист1!$E$2:$P$2</c:f>
              <c:numCache>
                <c:formatCode>General</c:formatCode>
                <c:ptCount val="12"/>
                <c:pt idx="0">
                  <c:v>0.60000000000000064</c:v>
                </c:pt>
                <c:pt idx="1">
                  <c:v>3.0000000000000074E-3</c:v>
                </c:pt>
                <c:pt idx="2">
                  <c:v>7.0000000000000114E-3</c:v>
                </c:pt>
                <c:pt idx="3">
                  <c:v>1.6</c:v>
                </c:pt>
                <c:pt idx="4">
                  <c:v>0.2</c:v>
                </c:pt>
                <c:pt idx="5">
                  <c:v>1.6</c:v>
                </c:pt>
                <c:pt idx="6">
                  <c:v>3.0000000000000002E-2</c:v>
                </c:pt>
                <c:pt idx="7">
                  <c:v>0.1</c:v>
                </c:pt>
                <c:pt idx="8">
                  <c:v>3.0000000000000002E-2</c:v>
                </c:pt>
                <c:pt idx="9">
                  <c:v>2.0000000000000011E-2</c:v>
                </c:pt>
                <c:pt idx="10">
                  <c:v>5.4</c:v>
                </c:pt>
                <c:pt idx="11">
                  <c:v>2.8</c:v>
                </c:pt>
              </c:numCache>
            </c:numRef>
          </c:val>
        </c:ser>
        <c:ser>
          <c:idx val="6"/>
          <c:order val="6"/>
          <c:tx>
            <c:strRef>
              <c:f>Лист1!$B$8</c:f>
              <c:strCache>
                <c:ptCount val="1"/>
                <c:pt idx="0">
                  <c:v>тетрациклин</c:v>
                </c:pt>
              </c:strCache>
            </c:strRef>
          </c:tx>
          <c:val>
            <c:numRef>
              <c:f>Лист1!$E$8</c:f>
              <c:numCache>
                <c:formatCode>General</c:formatCode>
                <c:ptCount val="1"/>
                <c:pt idx="0">
                  <c:v>0.60000000000000064</c:v>
                </c:pt>
              </c:numCache>
            </c:numRef>
          </c:val>
        </c:ser>
        <c:shape val="cylinder"/>
        <c:axId val="58466304"/>
        <c:axId val="58467840"/>
        <c:axId val="55405184"/>
      </c:bar3DChart>
      <c:catAx>
        <c:axId val="58466304"/>
        <c:scaling>
          <c:orientation val="minMax"/>
        </c:scaling>
        <c:axPos val="b"/>
        <c:numFmt formatCode="General" sourceLinked="1"/>
        <c:tickLblPos val="nextTo"/>
        <c:crossAx val="58467840"/>
        <c:crosses val="autoZero"/>
        <c:auto val="1"/>
        <c:lblAlgn val="ctr"/>
        <c:lblOffset val="100"/>
        <c:tickLblSkip val="1"/>
      </c:catAx>
      <c:valAx>
        <c:axId val="584678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% от терапевтичекой дозы</a:t>
                </a:r>
              </a:p>
            </c:rich>
          </c:tx>
          <c:layout/>
        </c:title>
        <c:numFmt formatCode="General" sourceLinked="1"/>
        <c:tickLblPos val="nextTo"/>
        <c:crossAx val="58466304"/>
        <c:crosses val="autoZero"/>
        <c:crossBetween val="between"/>
      </c:valAx>
      <c:serAx>
        <c:axId val="55405184"/>
        <c:scaling>
          <c:orientation val="minMax"/>
        </c:scaling>
        <c:delete val="1"/>
        <c:axPos val="b"/>
        <c:tickLblPos val="none"/>
        <c:crossAx val="58467840"/>
        <c:crosses val="autoZero"/>
      </c:serAx>
    </c:plotArea>
    <c:legend>
      <c:legendPos val="r"/>
      <c:layout>
        <c:manualLayout>
          <c:xMode val="edge"/>
          <c:yMode val="edge"/>
          <c:x val="0.73048753280839895"/>
          <c:y val="0.21161927675707268"/>
          <c:w val="0.25284580052493433"/>
          <c:h val="0.58602034120734636"/>
        </c:manualLayout>
      </c:layout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60"/>
      <c:perspective val="60"/>
    </c:view3D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8.5259020652721451E-2"/>
                  <c:y val="3.649635036496351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ДОН</a:t>
                    </a:r>
                    <a:r>
                      <a:rPr lang="ru-RU" dirty="0"/>
                      <a:t>
3%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0.14203971242725094"/>
                  <c:y val="-2.5547445255474456E-2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0.10439586150216071"/>
                  <c:y val="6.6067398509492878E-2"/>
                </c:manualLayout>
              </c:layout>
              <c:dLblPos val="bestFit"/>
              <c:showCatName val="1"/>
              <c:showPercent val="1"/>
            </c:dLbl>
            <c:dLbl>
              <c:idx val="8"/>
              <c:layout>
                <c:manualLayout>
                  <c:x val="-0.21831290653885654"/>
                  <c:y val="3.7536065291108686E-2"/>
                </c:manualLayout>
              </c:layout>
              <c:dLblPos val="bestFit"/>
              <c:showCatName val="1"/>
              <c:showPercent val="1"/>
            </c:dLbl>
            <c:dLbl>
              <c:idx val="9"/>
              <c:layout>
                <c:manualLayout>
                  <c:x val="-0.2186315252260134"/>
                  <c:y val="6.082725060827251E-3"/>
                </c:manualLayout>
              </c:layout>
              <c:dLblPos val="bestFit"/>
              <c:showCatName val="1"/>
              <c:showPercent val="1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400" baseline="0">
                    <a:latin typeface="Calibri" pitchFamily="34" charset="0"/>
                  </a:defRPr>
                </a:pPr>
                <a:endParaRPr lang="ru-RU"/>
              </a:p>
            </c:txPr>
            <c:dLblPos val="bestFit"/>
            <c:showCatName val="1"/>
            <c:showPercent val="1"/>
            <c:showLeaderLines val="1"/>
          </c:dLbls>
          <c:cat>
            <c:strRef>
              <c:f>Лист3!$G$10:$G$19</c:f>
              <c:strCache>
                <c:ptCount val="10"/>
                <c:pt idx="0">
                  <c:v>Дезоксиниваленол </c:v>
                </c:pt>
                <c:pt idx="1">
                  <c:v>Зеараленон</c:v>
                </c:pt>
                <c:pt idx="2">
                  <c:v>Т-2 токсин</c:v>
                </c:pt>
                <c:pt idx="3">
                  <c:v>Охратоксин А</c:v>
                </c:pt>
                <c:pt idx="4">
                  <c:v>Кадмий</c:v>
                </c:pt>
                <c:pt idx="5">
                  <c:v>Мышьяк</c:v>
                </c:pt>
                <c:pt idx="6">
                  <c:v>Свинец</c:v>
                </c:pt>
                <c:pt idx="7">
                  <c:v>Ртуть</c:v>
                </c:pt>
                <c:pt idx="8">
                  <c:v>Тиамулин</c:v>
                </c:pt>
                <c:pt idx="9">
                  <c:v>Фуразолидон</c:v>
                </c:pt>
              </c:strCache>
            </c:strRef>
          </c:cat>
          <c:val>
            <c:numRef>
              <c:f>Лист3!$H$10:$H$19</c:f>
              <c:numCache>
                <c:formatCode>General</c:formatCode>
                <c:ptCount val="10"/>
                <c:pt idx="0">
                  <c:v>3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  <c:pt idx="4">
                  <c:v>33</c:v>
                </c:pt>
                <c:pt idx="5">
                  <c:v>33</c:v>
                </c:pt>
                <c:pt idx="6">
                  <c:v>7</c:v>
                </c:pt>
                <c:pt idx="7">
                  <c:v>18</c:v>
                </c:pt>
                <c:pt idx="8">
                  <c:v>10</c:v>
                </c:pt>
                <c:pt idx="9">
                  <c:v>1</c:v>
                </c:pt>
              </c:numCache>
            </c:numRef>
          </c:val>
        </c:ser>
      </c:pie3DChart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14B39F-6AFC-4850-A26E-B16230774FAA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</dgm:pt>
    <dgm:pt modelId="{F54565E0-BA79-4982-BF31-1ED04D635867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Trebuchet MS" pitchFamily="34" charset="0"/>
              <a:cs typeface="Arial" pitchFamily="34" charset="0"/>
            </a:rPr>
            <a:t>Основные группы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Trebuchet MS" pitchFamily="34" charset="0"/>
              <a:cs typeface="Arial" pitchFamily="34" charset="0"/>
            </a:rPr>
            <a:t>загрязнителей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Trebuchet MS" pitchFamily="34" charset="0"/>
              <a:cs typeface="Arial" pitchFamily="34" charset="0"/>
            </a:rPr>
            <a:t>в продукции животного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Trebuchet MS" pitchFamily="34" charset="0"/>
              <a:cs typeface="Arial" pitchFamily="34" charset="0"/>
            </a:rPr>
            <a:t>происхождения</a:t>
          </a:r>
        </a:p>
      </dgm:t>
    </dgm:pt>
    <dgm:pt modelId="{99A60FAF-5CDD-4BFC-9354-48A5CB7AA143}" type="parTrans" cxnId="{686F8ED7-B227-4143-86AF-F12801E3A830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E0EA0DC6-2ACA-4704-864B-58FECDFFABEE}" type="sibTrans" cxnId="{686F8ED7-B227-4143-86AF-F12801E3A830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255D1140-5C37-4F86-8FFD-6118B8D18182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Trebuchet MS" pitchFamily="34" charset="0"/>
            </a:rPr>
            <a:t>ХИМИЧЕСКИЕ </a:t>
          </a:r>
          <a:r>
            <a:rPr kumimoji="0" lang="ru-RU" sz="1800" b="1" i="0" u="none" strike="noStrike" cap="none" normalizeH="0" baseline="0" dirty="0" err="1" smtClean="0">
              <a:ln/>
              <a:effectLst/>
              <a:latin typeface="Trebuchet MS" pitchFamily="34" charset="0"/>
            </a:rPr>
            <a:t>КОНТАМИНАНТЫ</a:t>
          </a:r>
          <a:endParaRPr kumimoji="0" lang="ru-RU" sz="1800" b="1" i="0" u="none" strike="noStrike" cap="none" normalizeH="0" baseline="0" dirty="0" smtClean="0">
            <a:ln/>
            <a:effectLst/>
            <a:latin typeface="Trebuchet MS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900" b="1" i="0" u="none" strike="noStrike" cap="none" normalizeH="0" baseline="0" dirty="0" smtClean="0">
            <a:ln/>
            <a:effectLst/>
            <a:latin typeface="Trebuchet MS" pitchFamily="34" charset="0"/>
          </a:endParaRPr>
        </a:p>
      </dgm:t>
    </dgm:pt>
    <dgm:pt modelId="{79C8C178-AA28-4E21-8C2A-1E83F2970B07}" type="parTrans" cxnId="{750D3EC3-8870-404B-A533-2D4474BC465E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E328B2A1-38DC-4115-BAEB-31EC74174B58}" type="sibTrans" cxnId="{750D3EC3-8870-404B-A533-2D4474BC465E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FBECD3A8-672B-4C31-869A-344457C4E01F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Trebuchet MS" pitchFamily="34" charset="0"/>
            </a:rPr>
            <a:t>Тяжелые металлы,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err="1" smtClean="0">
              <a:ln/>
              <a:effectLst/>
              <a:latin typeface="Trebuchet MS" pitchFamily="34" charset="0"/>
            </a:rPr>
            <a:t>Диоксины</a:t>
          </a:r>
          <a:r>
            <a:rPr kumimoji="0" lang="ru-RU" sz="1200" b="1" i="0" u="none" strike="noStrike" cap="none" normalizeH="0" baseline="0" dirty="0" smtClean="0">
              <a:ln/>
              <a:effectLst/>
              <a:latin typeface="Trebuchet MS" pitchFamily="34" charset="0"/>
            </a:rPr>
            <a:t>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err="1" smtClean="0">
              <a:ln/>
              <a:effectLst/>
              <a:latin typeface="Trebuchet MS" pitchFamily="34" charset="0"/>
            </a:rPr>
            <a:t>Полихлорбифенилы</a:t>
          </a:r>
          <a:endParaRPr kumimoji="0" lang="ru-RU" sz="1200" b="1" i="0" u="none" strike="noStrike" cap="none" normalizeH="0" baseline="0" dirty="0" smtClean="0">
            <a:ln/>
            <a:effectLst/>
            <a:latin typeface="Trebuchet MS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err="1" smtClean="0">
              <a:ln/>
              <a:effectLst/>
              <a:latin typeface="Trebuchet MS" pitchFamily="34" charset="0"/>
            </a:rPr>
            <a:t>Микотоксины</a:t>
          </a:r>
          <a:endParaRPr kumimoji="0" lang="ru-RU" sz="1200" b="1" i="0" u="none" strike="noStrike" cap="none" normalizeH="0" baseline="0" dirty="0" smtClean="0">
            <a:ln/>
            <a:effectLst/>
            <a:latin typeface="Trebuchet MS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Trebuchet MS" pitchFamily="34" charset="0"/>
            </a:rPr>
            <a:t>Растительные алкалоиды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Trebuchet MS" pitchFamily="34" charset="0"/>
            </a:rPr>
            <a:t>Пестициды</a:t>
          </a:r>
        </a:p>
      </dgm:t>
    </dgm:pt>
    <dgm:pt modelId="{83C7D2D2-9824-4CFD-92FE-5BF3268C6695}" type="parTrans" cxnId="{6DEBF094-60BE-4E5B-8111-1D78CEE44E23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2D69D61D-63F1-4882-8393-737E43614075}" type="sibTrans" cxnId="{6DEBF094-60BE-4E5B-8111-1D78CEE44E23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21CB1C4D-445E-4301-9F1A-D5A2F7396B37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Trebuchet MS" pitchFamily="34" charset="0"/>
            </a:rPr>
            <a:t>БИОЛОГИЧЕСКИЕ </a:t>
          </a:r>
          <a:r>
            <a:rPr kumimoji="0" lang="ru-RU" sz="1800" b="1" i="0" u="none" strike="noStrike" cap="none" normalizeH="0" baseline="0" dirty="0" err="1" smtClean="0">
              <a:ln/>
              <a:effectLst/>
              <a:latin typeface="Trebuchet MS" pitchFamily="34" charset="0"/>
            </a:rPr>
            <a:t>КОНТАМИНАНТЫ</a:t>
          </a:r>
          <a:r>
            <a:rPr kumimoji="0" lang="ru-RU" sz="1800" b="1" i="0" u="none" strike="noStrike" cap="none" normalizeH="0" baseline="0" dirty="0" smtClean="0">
              <a:ln/>
              <a:effectLst/>
              <a:latin typeface="Trebuchet MS" pitchFamily="34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900" b="0" i="0" u="none" strike="noStrike" cap="none" normalizeH="0" baseline="0" dirty="0" smtClean="0">
            <a:ln/>
            <a:effectLst/>
            <a:latin typeface="Trebuchet MS" pitchFamily="34" charset="0"/>
          </a:endParaRPr>
        </a:p>
      </dgm:t>
    </dgm:pt>
    <dgm:pt modelId="{E9CA208F-943B-4017-8A8B-EE7256FE7739}" type="parTrans" cxnId="{ABEEB237-CE14-4F79-81AB-595C6717A675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F3166305-6A41-4AD3-932E-5B6A3B090D73}" type="sibTrans" cxnId="{ABEEB237-CE14-4F79-81AB-595C6717A675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BFE26629-3F03-4742-90C9-5B6A22197912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Trebuchet MS" pitchFamily="34" charset="0"/>
            </a:rPr>
            <a:t>Патогенные и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sz="1200" b="1" i="0" u="none" strike="noStrike" cap="none" normalizeH="0" baseline="0" dirty="0" smtClean="0">
              <a:ln/>
              <a:effectLst/>
              <a:latin typeface="Trebuchet MS" pitchFamily="34" charset="0"/>
            </a:rPr>
            <a:t>условно-патогенные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sz="1200" b="1" i="0" u="none" strike="noStrike" cap="none" normalizeH="0" baseline="0" dirty="0" smtClean="0">
              <a:ln/>
              <a:effectLst/>
              <a:latin typeface="Trebuchet MS" pitchFamily="34" charset="0"/>
            </a:rPr>
            <a:t>бактерии, грибы, вирусы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sz="1200" b="1" i="0" u="none" strike="noStrike" cap="none" normalizeH="0" baseline="0" dirty="0" err="1" smtClean="0">
              <a:ln/>
              <a:effectLst/>
              <a:latin typeface="Trebuchet MS" pitchFamily="34" charset="0"/>
            </a:rPr>
            <a:t>Прионы</a:t>
          </a:r>
          <a:endParaRPr kumimoji="0" lang="ru-RU" sz="1200" b="1" i="0" u="none" strike="noStrike" cap="none" normalizeH="0" baseline="0" dirty="0" smtClean="0">
            <a:ln/>
            <a:effectLst/>
            <a:latin typeface="Trebuchet MS" pitchFamily="34" charset="0"/>
          </a:endParaRPr>
        </a:p>
      </dgm:t>
    </dgm:pt>
    <dgm:pt modelId="{B574D0B4-148A-4EE2-A41E-9A2DFDBE288D}" type="parTrans" cxnId="{D4406AD1-8DD1-4EBE-AE84-7FF921B008A4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191EE763-8BA7-447C-B7DB-9084D4855111}" type="sibTrans" cxnId="{D4406AD1-8DD1-4EBE-AE84-7FF921B008A4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2AE2C1CE-3833-4FEC-B92B-3B968C7373B8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Trebuchet MS" pitchFamily="34" charset="0"/>
            </a:rPr>
            <a:t>ВЕТЕРИНАРНЫЕ ПРЕПАРАТЫ</a:t>
          </a:r>
        </a:p>
      </dgm:t>
    </dgm:pt>
    <dgm:pt modelId="{9AE934D1-5F6E-4D61-95C8-E7F3E0521EBE}" type="parTrans" cxnId="{0D4C4003-327E-4FF2-BA63-DF084038417B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12323DF7-EB42-4AC5-A9F7-EF9CAC6B92A7}" type="sibTrans" cxnId="{0D4C4003-327E-4FF2-BA63-DF084038417B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E47924F2-9126-4A7E-8BF2-C1C19594631B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Trebuchet MS" pitchFamily="34" charset="0"/>
            </a:rPr>
            <a:t>Антибиотики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Trebuchet MS" pitchFamily="34" charset="0"/>
            </a:rPr>
            <a:t>Гормональные стимуляторы роста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1" i="0" u="none" strike="noStrike" cap="none" normalizeH="0" baseline="0" dirty="0" smtClean="0">
            <a:ln/>
            <a:effectLst/>
            <a:latin typeface="Trebuchet MS" pitchFamily="34" charset="0"/>
          </a:endParaRPr>
        </a:p>
      </dgm:t>
    </dgm:pt>
    <dgm:pt modelId="{03969826-B5EB-4CE0-8E9E-DF0D9D940369}" type="parTrans" cxnId="{F4AA69DA-6171-4B07-A5D0-9C148239FB43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1922CBD3-6885-4F8D-A703-C1A652B0700E}" type="sibTrans" cxnId="{F4AA69DA-6171-4B07-A5D0-9C148239FB43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33CC2B01-A329-4865-B095-58D28BD40255}" type="pres">
      <dgm:prSet presAssocID="{7D14B39F-6AFC-4850-A26E-B16230774F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63CCCB-8BF0-4B66-B047-CA4D3D503924}" type="pres">
      <dgm:prSet presAssocID="{F54565E0-BA79-4982-BF31-1ED04D635867}" presName="hierRoot1" presStyleCnt="0">
        <dgm:presLayoutVars>
          <dgm:hierBranch/>
        </dgm:presLayoutVars>
      </dgm:prSet>
      <dgm:spPr/>
    </dgm:pt>
    <dgm:pt modelId="{16818B3A-5BFD-4D4C-80D3-EC1805C2D08D}" type="pres">
      <dgm:prSet presAssocID="{F54565E0-BA79-4982-BF31-1ED04D635867}" presName="rootComposite1" presStyleCnt="0"/>
      <dgm:spPr/>
    </dgm:pt>
    <dgm:pt modelId="{AB1EF765-35E4-406C-A62B-9C2662F46495}" type="pres">
      <dgm:prSet presAssocID="{F54565E0-BA79-4982-BF31-1ED04D63586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0A34EC-B21A-46FD-BE9D-A56C195A54BD}" type="pres">
      <dgm:prSet presAssocID="{F54565E0-BA79-4982-BF31-1ED04D63586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2E34173-334B-485E-92C6-D670699A0540}" type="pres">
      <dgm:prSet presAssocID="{F54565E0-BA79-4982-BF31-1ED04D635867}" presName="hierChild2" presStyleCnt="0"/>
      <dgm:spPr/>
    </dgm:pt>
    <dgm:pt modelId="{61DA19AE-B81D-4BB6-B591-2C9D9D04E8F3}" type="pres">
      <dgm:prSet presAssocID="{79C8C178-AA28-4E21-8C2A-1E83F2970B07}" presName="Name35" presStyleLbl="parChTrans1D2" presStyleIdx="0" presStyleCnt="3"/>
      <dgm:spPr/>
      <dgm:t>
        <a:bodyPr/>
        <a:lstStyle/>
        <a:p>
          <a:endParaRPr lang="en-US"/>
        </a:p>
      </dgm:t>
    </dgm:pt>
    <dgm:pt modelId="{348E00E4-662C-4D40-8BCE-A84B9EF90E31}" type="pres">
      <dgm:prSet presAssocID="{255D1140-5C37-4F86-8FFD-6118B8D18182}" presName="hierRoot2" presStyleCnt="0">
        <dgm:presLayoutVars>
          <dgm:hierBranch/>
        </dgm:presLayoutVars>
      </dgm:prSet>
      <dgm:spPr/>
    </dgm:pt>
    <dgm:pt modelId="{4ADEF211-3EBB-4E47-85FE-14C5FC0FC83C}" type="pres">
      <dgm:prSet presAssocID="{255D1140-5C37-4F86-8FFD-6118B8D18182}" presName="rootComposite" presStyleCnt="0"/>
      <dgm:spPr/>
    </dgm:pt>
    <dgm:pt modelId="{82ED7A45-5067-4D44-82E6-1CB7389D8F3B}" type="pres">
      <dgm:prSet presAssocID="{255D1140-5C37-4F86-8FFD-6118B8D18182}" presName="rootText" presStyleLbl="node2" presStyleIdx="0" presStyleCnt="3" custScaleY="715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2B7BBF-6E93-40C6-BE65-C366F8BB4CFC}" type="pres">
      <dgm:prSet presAssocID="{255D1140-5C37-4F86-8FFD-6118B8D18182}" presName="rootConnector" presStyleLbl="node2" presStyleIdx="0" presStyleCnt="3"/>
      <dgm:spPr/>
      <dgm:t>
        <a:bodyPr/>
        <a:lstStyle/>
        <a:p>
          <a:endParaRPr lang="en-US"/>
        </a:p>
      </dgm:t>
    </dgm:pt>
    <dgm:pt modelId="{AD549F93-9A2B-404D-841D-95F8A1A84D9B}" type="pres">
      <dgm:prSet presAssocID="{255D1140-5C37-4F86-8FFD-6118B8D18182}" presName="hierChild4" presStyleCnt="0"/>
      <dgm:spPr/>
    </dgm:pt>
    <dgm:pt modelId="{3B6F92DA-CB59-4C6B-A5E3-76968EDC027D}" type="pres">
      <dgm:prSet presAssocID="{83C7D2D2-9824-4CFD-92FE-5BF3268C6695}" presName="Name35" presStyleLbl="parChTrans1D3" presStyleIdx="0" presStyleCnt="3"/>
      <dgm:spPr/>
      <dgm:t>
        <a:bodyPr/>
        <a:lstStyle/>
        <a:p>
          <a:endParaRPr lang="en-US"/>
        </a:p>
      </dgm:t>
    </dgm:pt>
    <dgm:pt modelId="{3678D1DE-20F1-4FCA-8D67-8047C96E9D98}" type="pres">
      <dgm:prSet presAssocID="{FBECD3A8-672B-4C31-869A-344457C4E01F}" presName="hierRoot2" presStyleCnt="0">
        <dgm:presLayoutVars>
          <dgm:hierBranch val="r"/>
        </dgm:presLayoutVars>
      </dgm:prSet>
      <dgm:spPr/>
    </dgm:pt>
    <dgm:pt modelId="{54D1A65C-5461-4E09-9CED-8D03C1E8F3E7}" type="pres">
      <dgm:prSet presAssocID="{FBECD3A8-672B-4C31-869A-344457C4E01F}" presName="rootComposite" presStyleCnt="0"/>
      <dgm:spPr/>
    </dgm:pt>
    <dgm:pt modelId="{98710A8F-C846-4EA1-8321-6DDAD66DB54E}" type="pres">
      <dgm:prSet presAssocID="{FBECD3A8-672B-4C31-869A-344457C4E01F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CED74D-E213-4301-8177-DB0E7B8782BF}" type="pres">
      <dgm:prSet presAssocID="{FBECD3A8-672B-4C31-869A-344457C4E01F}" presName="rootConnector" presStyleLbl="node3" presStyleIdx="0" presStyleCnt="3"/>
      <dgm:spPr/>
      <dgm:t>
        <a:bodyPr/>
        <a:lstStyle/>
        <a:p>
          <a:endParaRPr lang="en-US"/>
        </a:p>
      </dgm:t>
    </dgm:pt>
    <dgm:pt modelId="{925CA4FC-DB3B-4377-A045-BA725EE58F6F}" type="pres">
      <dgm:prSet presAssocID="{FBECD3A8-672B-4C31-869A-344457C4E01F}" presName="hierChild4" presStyleCnt="0"/>
      <dgm:spPr/>
    </dgm:pt>
    <dgm:pt modelId="{8480037D-99EF-43EE-A757-CBDCF6D9A140}" type="pres">
      <dgm:prSet presAssocID="{FBECD3A8-672B-4C31-869A-344457C4E01F}" presName="hierChild5" presStyleCnt="0"/>
      <dgm:spPr/>
    </dgm:pt>
    <dgm:pt modelId="{2034A50F-183C-4C40-9B4B-44CEB07BA188}" type="pres">
      <dgm:prSet presAssocID="{255D1140-5C37-4F86-8FFD-6118B8D18182}" presName="hierChild5" presStyleCnt="0"/>
      <dgm:spPr/>
    </dgm:pt>
    <dgm:pt modelId="{BF584CA6-C90E-42BE-97CB-C6B911F686FD}" type="pres">
      <dgm:prSet presAssocID="{E9CA208F-943B-4017-8A8B-EE7256FE7739}" presName="Name35" presStyleLbl="parChTrans1D2" presStyleIdx="1" presStyleCnt="3"/>
      <dgm:spPr/>
      <dgm:t>
        <a:bodyPr/>
        <a:lstStyle/>
        <a:p>
          <a:endParaRPr lang="en-US"/>
        </a:p>
      </dgm:t>
    </dgm:pt>
    <dgm:pt modelId="{418F246B-490A-4DCF-A5F3-68744C8B5681}" type="pres">
      <dgm:prSet presAssocID="{21CB1C4D-445E-4301-9F1A-D5A2F7396B37}" presName="hierRoot2" presStyleCnt="0">
        <dgm:presLayoutVars>
          <dgm:hierBranch/>
        </dgm:presLayoutVars>
      </dgm:prSet>
      <dgm:spPr/>
    </dgm:pt>
    <dgm:pt modelId="{259B3AA4-711F-47E1-82CE-698EFE2FC908}" type="pres">
      <dgm:prSet presAssocID="{21CB1C4D-445E-4301-9F1A-D5A2F7396B37}" presName="rootComposite" presStyleCnt="0"/>
      <dgm:spPr/>
    </dgm:pt>
    <dgm:pt modelId="{E892AC90-E662-4558-881A-47DEF2F0006D}" type="pres">
      <dgm:prSet presAssocID="{21CB1C4D-445E-4301-9F1A-D5A2F7396B37}" presName="rootText" presStyleLbl="node2" presStyleIdx="1" presStyleCnt="3" custScaleY="715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84D311-ADAA-44D7-B3A5-FC288FB7D46D}" type="pres">
      <dgm:prSet presAssocID="{21CB1C4D-445E-4301-9F1A-D5A2F7396B37}" presName="rootConnector" presStyleLbl="node2" presStyleIdx="1" presStyleCnt="3"/>
      <dgm:spPr/>
      <dgm:t>
        <a:bodyPr/>
        <a:lstStyle/>
        <a:p>
          <a:endParaRPr lang="en-US"/>
        </a:p>
      </dgm:t>
    </dgm:pt>
    <dgm:pt modelId="{CDA963E7-8FBE-4B98-AF79-921740026A0E}" type="pres">
      <dgm:prSet presAssocID="{21CB1C4D-445E-4301-9F1A-D5A2F7396B37}" presName="hierChild4" presStyleCnt="0"/>
      <dgm:spPr/>
    </dgm:pt>
    <dgm:pt modelId="{A0994E21-972F-44F8-B797-D3C8AD300574}" type="pres">
      <dgm:prSet presAssocID="{B574D0B4-148A-4EE2-A41E-9A2DFDBE288D}" presName="Name35" presStyleLbl="parChTrans1D3" presStyleIdx="1" presStyleCnt="3"/>
      <dgm:spPr/>
      <dgm:t>
        <a:bodyPr/>
        <a:lstStyle/>
        <a:p>
          <a:endParaRPr lang="en-US"/>
        </a:p>
      </dgm:t>
    </dgm:pt>
    <dgm:pt modelId="{06D10232-9376-4F5B-8E79-101A5BB2B1CF}" type="pres">
      <dgm:prSet presAssocID="{BFE26629-3F03-4742-90C9-5B6A22197912}" presName="hierRoot2" presStyleCnt="0">
        <dgm:presLayoutVars>
          <dgm:hierBranch val="r"/>
        </dgm:presLayoutVars>
      </dgm:prSet>
      <dgm:spPr/>
    </dgm:pt>
    <dgm:pt modelId="{75B3EBAB-232A-4E92-8F6C-1558D6BFE3D0}" type="pres">
      <dgm:prSet presAssocID="{BFE26629-3F03-4742-90C9-5B6A22197912}" presName="rootComposite" presStyleCnt="0"/>
      <dgm:spPr/>
    </dgm:pt>
    <dgm:pt modelId="{577C27EC-8AB7-4044-B888-8AB0A16AA0B0}" type="pres">
      <dgm:prSet presAssocID="{BFE26629-3F03-4742-90C9-5B6A22197912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B822D-E92F-4776-BDE2-6B313A1C25E5}" type="pres">
      <dgm:prSet presAssocID="{BFE26629-3F03-4742-90C9-5B6A22197912}" presName="rootConnector" presStyleLbl="node3" presStyleIdx="1" presStyleCnt="3"/>
      <dgm:spPr/>
      <dgm:t>
        <a:bodyPr/>
        <a:lstStyle/>
        <a:p>
          <a:endParaRPr lang="en-US"/>
        </a:p>
      </dgm:t>
    </dgm:pt>
    <dgm:pt modelId="{7785875D-7427-4C8B-A2D7-9B6F20E95AD8}" type="pres">
      <dgm:prSet presAssocID="{BFE26629-3F03-4742-90C9-5B6A22197912}" presName="hierChild4" presStyleCnt="0"/>
      <dgm:spPr/>
    </dgm:pt>
    <dgm:pt modelId="{2886857C-E40B-43FA-8981-0734F3050E60}" type="pres">
      <dgm:prSet presAssocID="{BFE26629-3F03-4742-90C9-5B6A22197912}" presName="hierChild5" presStyleCnt="0"/>
      <dgm:spPr/>
    </dgm:pt>
    <dgm:pt modelId="{3BF9063A-EECE-4C26-8305-E9DA2472595F}" type="pres">
      <dgm:prSet presAssocID="{21CB1C4D-445E-4301-9F1A-D5A2F7396B37}" presName="hierChild5" presStyleCnt="0"/>
      <dgm:spPr/>
    </dgm:pt>
    <dgm:pt modelId="{BA4934BD-566E-4F47-A22A-2AE123599185}" type="pres">
      <dgm:prSet presAssocID="{9AE934D1-5F6E-4D61-95C8-E7F3E0521EBE}" presName="Name35" presStyleLbl="parChTrans1D2" presStyleIdx="2" presStyleCnt="3"/>
      <dgm:spPr/>
      <dgm:t>
        <a:bodyPr/>
        <a:lstStyle/>
        <a:p>
          <a:endParaRPr lang="en-US"/>
        </a:p>
      </dgm:t>
    </dgm:pt>
    <dgm:pt modelId="{3EF385B4-1879-4E37-BFA1-FBB265A209B0}" type="pres">
      <dgm:prSet presAssocID="{2AE2C1CE-3833-4FEC-B92B-3B968C7373B8}" presName="hierRoot2" presStyleCnt="0">
        <dgm:presLayoutVars>
          <dgm:hierBranch/>
        </dgm:presLayoutVars>
      </dgm:prSet>
      <dgm:spPr/>
    </dgm:pt>
    <dgm:pt modelId="{3B51FF34-0661-4A7B-8DA6-962D7EF50ECB}" type="pres">
      <dgm:prSet presAssocID="{2AE2C1CE-3833-4FEC-B92B-3B968C7373B8}" presName="rootComposite" presStyleCnt="0"/>
      <dgm:spPr/>
    </dgm:pt>
    <dgm:pt modelId="{2906BECA-634C-40BB-92F4-02A606F48060}" type="pres">
      <dgm:prSet presAssocID="{2AE2C1CE-3833-4FEC-B92B-3B968C7373B8}" presName="rootText" presStyleLbl="node2" presStyleIdx="2" presStyleCnt="3" custScaleX="114021" custScaleY="698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AB578B-B138-4249-88D7-816FA8946935}" type="pres">
      <dgm:prSet presAssocID="{2AE2C1CE-3833-4FEC-B92B-3B968C7373B8}" presName="rootConnector" presStyleLbl="node2" presStyleIdx="2" presStyleCnt="3"/>
      <dgm:spPr/>
      <dgm:t>
        <a:bodyPr/>
        <a:lstStyle/>
        <a:p>
          <a:endParaRPr lang="en-US"/>
        </a:p>
      </dgm:t>
    </dgm:pt>
    <dgm:pt modelId="{1EC8B16D-ED87-4961-A31A-29C49452C25A}" type="pres">
      <dgm:prSet presAssocID="{2AE2C1CE-3833-4FEC-B92B-3B968C7373B8}" presName="hierChild4" presStyleCnt="0"/>
      <dgm:spPr/>
    </dgm:pt>
    <dgm:pt modelId="{0D0EE9D6-B3E3-480E-9CE9-C480F16B5B08}" type="pres">
      <dgm:prSet presAssocID="{03969826-B5EB-4CE0-8E9E-DF0D9D940369}" presName="Name35" presStyleLbl="parChTrans1D3" presStyleIdx="2" presStyleCnt="3"/>
      <dgm:spPr/>
      <dgm:t>
        <a:bodyPr/>
        <a:lstStyle/>
        <a:p>
          <a:endParaRPr lang="en-US"/>
        </a:p>
      </dgm:t>
    </dgm:pt>
    <dgm:pt modelId="{13BDE4D3-B4B5-435B-AA6C-824E2075A677}" type="pres">
      <dgm:prSet presAssocID="{E47924F2-9126-4A7E-8BF2-C1C19594631B}" presName="hierRoot2" presStyleCnt="0">
        <dgm:presLayoutVars>
          <dgm:hierBranch val="r"/>
        </dgm:presLayoutVars>
      </dgm:prSet>
      <dgm:spPr/>
    </dgm:pt>
    <dgm:pt modelId="{5E9F2683-C537-485C-8916-7923D9B39FDD}" type="pres">
      <dgm:prSet presAssocID="{E47924F2-9126-4A7E-8BF2-C1C19594631B}" presName="rootComposite" presStyleCnt="0"/>
      <dgm:spPr/>
    </dgm:pt>
    <dgm:pt modelId="{28E213DD-28F1-4F18-90DE-716A21CFBF14}" type="pres">
      <dgm:prSet presAssocID="{E47924F2-9126-4A7E-8BF2-C1C19594631B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45FD65-548F-46CC-A280-E6B49200C4FE}" type="pres">
      <dgm:prSet presAssocID="{E47924F2-9126-4A7E-8BF2-C1C19594631B}" presName="rootConnector" presStyleLbl="node3" presStyleIdx="2" presStyleCnt="3"/>
      <dgm:spPr/>
      <dgm:t>
        <a:bodyPr/>
        <a:lstStyle/>
        <a:p>
          <a:endParaRPr lang="en-US"/>
        </a:p>
      </dgm:t>
    </dgm:pt>
    <dgm:pt modelId="{96D07753-A6AC-4ABB-A4DB-52F5E3518F35}" type="pres">
      <dgm:prSet presAssocID="{E47924F2-9126-4A7E-8BF2-C1C19594631B}" presName="hierChild4" presStyleCnt="0"/>
      <dgm:spPr/>
    </dgm:pt>
    <dgm:pt modelId="{80E9888D-FC9B-4706-A76B-96A37C229E48}" type="pres">
      <dgm:prSet presAssocID="{E47924F2-9126-4A7E-8BF2-C1C19594631B}" presName="hierChild5" presStyleCnt="0"/>
      <dgm:spPr/>
    </dgm:pt>
    <dgm:pt modelId="{E808C822-5856-4D21-8C51-6EF4C83F65C8}" type="pres">
      <dgm:prSet presAssocID="{2AE2C1CE-3833-4FEC-B92B-3B968C7373B8}" presName="hierChild5" presStyleCnt="0"/>
      <dgm:spPr/>
    </dgm:pt>
    <dgm:pt modelId="{FA82620F-F0A9-41C8-A0FA-6B452C88556E}" type="pres">
      <dgm:prSet presAssocID="{F54565E0-BA79-4982-BF31-1ED04D635867}" presName="hierChild3" presStyleCnt="0"/>
      <dgm:spPr/>
    </dgm:pt>
  </dgm:ptLst>
  <dgm:cxnLst>
    <dgm:cxn modelId="{E5DD495B-3FA9-4C3A-BFDD-D73ABFC932A4}" type="presOf" srcId="{2AE2C1CE-3833-4FEC-B92B-3B968C7373B8}" destId="{31AB578B-B138-4249-88D7-816FA8946935}" srcOrd="1" destOrd="0" presId="urn:microsoft.com/office/officeart/2005/8/layout/orgChart1"/>
    <dgm:cxn modelId="{D4406AD1-8DD1-4EBE-AE84-7FF921B008A4}" srcId="{21CB1C4D-445E-4301-9F1A-D5A2F7396B37}" destId="{BFE26629-3F03-4742-90C9-5B6A22197912}" srcOrd="0" destOrd="0" parTransId="{B574D0B4-148A-4EE2-A41E-9A2DFDBE288D}" sibTransId="{191EE763-8BA7-447C-B7DB-9084D4855111}"/>
    <dgm:cxn modelId="{750D3EC3-8870-404B-A533-2D4474BC465E}" srcId="{F54565E0-BA79-4982-BF31-1ED04D635867}" destId="{255D1140-5C37-4F86-8FFD-6118B8D18182}" srcOrd="0" destOrd="0" parTransId="{79C8C178-AA28-4E21-8C2A-1E83F2970B07}" sibTransId="{E328B2A1-38DC-4115-BAEB-31EC74174B58}"/>
    <dgm:cxn modelId="{6DEBF094-60BE-4E5B-8111-1D78CEE44E23}" srcId="{255D1140-5C37-4F86-8FFD-6118B8D18182}" destId="{FBECD3A8-672B-4C31-869A-344457C4E01F}" srcOrd="0" destOrd="0" parTransId="{83C7D2D2-9824-4CFD-92FE-5BF3268C6695}" sibTransId="{2D69D61D-63F1-4882-8393-737E43614075}"/>
    <dgm:cxn modelId="{329C10B8-E48D-43B2-BB75-3913344E5DD5}" type="presOf" srcId="{E47924F2-9126-4A7E-8BF2-C1C19594631B}" destId="{1545FD65-548F-46CC-A280-E6B49200C4FE}" srcOrd="1" destOrd="0" presId="urn:microsoft.com/office/officeart/2005/8/layout/orgChart1"/>
    <dgm:cxn modelId="{F9911B61-25B4-4277-8E6C-E04037EE5F2D}" type="presOf" srcId="{255D1140-5C37-4F86-8FFD-6118B8D18182}" destId="{792B7BBF-6E93-40C6-BE65-C366F8BB4CFC}" srcOrd="1" destOrd="0" presId="urn:microsoft.com/office/officeart/2005/8/layout/orgChart1"/>
    <dgm:cxn modelId="{3D356F14-451F-44EA-B083-2EC21FAB4AD3}" type="presOf" srcId="{03969826-B5EB-4CE0-8E9E-DF0D9D940369}" destId="{0D0EE9D6-B3E3-480E-9CE9-C480F16B5B08}" srcOrd="0" destOrd="0" presId="urn:microsoft.com/office/officeart/2005/8/layout/orgChart1"/>
    <dgm:cxn modelId="{B38A2758-7962-4567-A707-91B020723F4C}" type="presOf" srcId="{255D1140-5C37-4F86-8FFD-6118B8D18182}" destId="{82ED7A45-5067-4D44-82E6-1CB7389D8F3B}" srcOrd="0" destOrd="0" presId="urn:microsoft.com/office/officeart/2005/8/layout/orgChart1"/>
    <dgm:cxn modelId="{0D4C4003-327E-4FF2-BA63-DF084038417B}" srcId="{F54565E0-BA79-4982-BF31-1ED04D635867}" destId="{2AE2C1CE-3833-4FEC-B92B-3B968C7373B8}" srcOrd="2" destOrd="0" parTransId="{9AE934D1-5F6E-4D61-95C8-E7F3E0521EBE}" sibTransId="{12323DF7-EB42-4AC5-A9F7-EF9CAC6B92A7}"/>
    <dgm:cxn modelId="{95220D1B-4CC1-4FD5-B019-32CAF380578E}" type="presOf" srcId="{83C7D2D2-9824-4CFD-92FE-5BF3268C6695}" destId="{3B6F92DA-CB59-4C6B-A5E3-76968EDC027D}" srcOrd="0" destOrd="0" presId="urn:microsoft.com/office/officeart/2005/8/layout/orgChart1"/>
    <dgm:cxn modelId="{C3E512B2-CB40-405A-AEFC-AB61B752F152}" type="presOf" srcId="{7D14B39F-6AFC-4850-A26E-B16230774FAA}" destId="{33CC2B01-A329-4865-B095-58D28BD40255}" srcOrd="0" destOrd="0" presId="urn:microsoft.com/office/officeart/2005/8/layout/orgChart1"/>
    <dgm:cxn modelId="{BABB93D0-FF81-4F51-95B7-68BAC9DC79BA}" type="presOf" srcId="{BFE26629-3F03-4742-90C9-5B6A22197912}" destId="{577C27EC-8AB7-4044-B888-8AB0A16AA0B0}" srcOrd="0" destOrd="0" presId="urn:microsoft.com/office/officeart/2005/8/layout/orgChart1"/>
    <dgm:cxn modelId="{24909152-1F7A-4451-B821-A2754D23405E}" type="presOf" srcId="{FBECD3A8-672B-4C31-869A-344457C4E01F}" destId="{98710A8F-C846-4EA1-8321-6DDAD66DB54E}" srcOrd="0" destOrd="0" presId="urn:microsoft.com/office/officeart/2005/8/layout/orgChart1"/>
    <dgm:cxn modelId="{DB3CF0C4-7194-4D65-B73E-A10E651B5B83}" type="presOf" srcId="{9AE934D1-5F6E-4D61-95C8-E7F3E0521EBE}" destId="{BA4934BD-566E-4F47-A22A-2AE123599185}" srcOrd="0" destOrd="0" presId="urn:microsoft.com/office/officeart/2005/8/layout/orgChart1"/>
    <dgm:cxn modelId="{8909FA31-FB10-45FD-A902-0E01B305C871}" type="presOf" srcId="{E47924F2-9126-4A7E-8BF2-C1C19594631B}" destId="{28E213DD-28F1-4F18-90DE-716A21CFBF14}" srcOrd="0" destOrd="0" presId="urn:microsoft.com/office/officeart/2005/8/layout/orgChart1"/>
    <dgm:cxn modelId="{F4AA69DA-6171-4B07-A5D0-9C148239FB43}" srcId="{2AE2C1CE-3833-4FEC-B92B-3B968C7373B8}" destId="{E47924F2-9126-4A7E-8BF2-C1C19594631B}" srcOrd="0" destOrd="0" parTransId="{03969826-B5EB-4CE0-8E9E-DF0D9D940369}" sibTransId="{1922CBD3-6885-4F8D-A703-C1A652B0700E}"/>
    <dgm:cxn modelId="{FF78F92E-3D83-4AD8-8B4F-305ED9004278}" type="presOf" srcId="{FBECD3A8-672B-4C31-869A-344457C4E01F}" destId="{6ACED74D-E213-4301-8177-DB0E7B8782BF}" srcOrd="1" destOrd="0" presId="urn:microsoft.com/office/officeart/2005/8/layout/orgChart1"/>
    <dgm:cxn modelId="{474A302A-6A6B-40E3-A168-046EAB96F956}" type="presOf" srcId="{E9CA208F-943B-4017-8A8B-EE7256FE7739}" destId="{BF584CA6-C90E-42BE-97CB-C6B911F686FD}" srcOrd="0" destOrd="0" presId="urn:microsoft.com/office/officeart/2005/8/layout/orgChart1"/>
    <dgm:cxn modelId="{686F8ED7-B227-4143-86AF-F12801E3A830}" srcId="{7D14B39F-6AFC-4850-A26E-B16230774FAA}" destId="{F54565E0-BA79-4982-BF31-1ED04D635867}" srcOrd="0" destOrd="0" parTransId="{99A60FAF-5CDD-4BFC-9354-48A5CB7AA143}" sibTransId="{E0EA0DC6-2ACA-4704-864B-58FECDFFABEE}"/>
    <dgm:cxn modelId="{89E4886C-151A-42FD-AF90-9CC0B867469B}" type="presOf" srcId="{21CB1C4D-445E-4301-9F1A-D5A2F7396B37}" destId="{A084D311-ADAA-44D7-B3A5-FC288FB7D46D}" srcOrd="1" destOrd="0" presId="urn:microsoft.com/office/officeart/2005/8/layout/orgChart1"/>
    <dgm:cxn modelId="{A4E1313E-1DD7-4A69-8A58-9716CC9240B0}" type="presOf" srcId="{2AE2C1CE-3833-4FEC-B92B-3B968C7373B8}" destId="{2906BECA-634C-40BB-92F4-02A606F48060}" srcOrd="0" destOrd="0" presId="urn:microsoft.com/office/officeart/2005/8/layout/orgChart1"/>
    <dgm:cxn modelId="{ABEEB237-CE14-4F79-81AB-595C6717A675}" srcId="{F54565E0-BA79-4982-BF31-1ED04D635867}" destId="{21CB1C4D-445E-4301-9F1A-D5A2F7396B37}" srcOrd="1" destOrd="0" parTransId="{E9CA208F-943B-4017-8A8B-EE7256FE7739}" sibTransId="{F3166305-6A41-4AD3-932E-5B6A3B090D73}"/>
    <dgm:cxn modelId="{F08C148A-A1AE-4704-B9BE-FA59829A4BDC}" type="presOf" srcId="{21CB1C4D-445E-4301-9F1A-D5A2F7396B37}" destId="{E892AC90-E662-4558-881A-47DEF2F0006D}" srcOrd="0" destOrd="0" presId="urn:microsoft.com/office/officeart/2005/8/layout/orgChart1"/>
    <dgm:cxn modelId="{104E8BE2-08AC-4D10-A9E3-3CA67101CBE5}" type="presOf" srcId="{F54565E0-BA79-4982-BF31-1ED04D635867}" destId="{580A34EC-B21A-46FD-BE9D-A56C195A54BD}" srcOrd="1" destOrd="0" presId="urn:microsoft.com/office/officeart/2005/8/layout/orgChart1"/>
    <dgm:cxn modelId="{3B7AFD9F-7F4E-43B0-BEDB-A9B1A1693D81}" type="presOf" srcId="{BFE26629-3F03-4742-90C9-5B6A22197912}" destId="{225B822D-E92F-4776-BDE2-6B313A1C25E5}" srcOrd="1" destOrd="0" presId="urn:microsoft.com/office/officeart/2005/8/layout/orgChart1"/>
    <dgm:cxn modelId="{845FA3ED-6561-47E0-A662-872459097EAB}" type="presOf" srcId="{79C8C178-AA28-4E21-8C2A-1E83F2970B07}" destId="{61DA19AE-B81D-4BB6-B591-2C9D9D04E8F3}" srcOrd="0" destOrd="0" presId="urn:microsoft.com/office/officeart/2005/8/layout/orgChart1"/>
    <dgm:cxn modelId="{EE5916AC-66E3-4285-9E99-9EBF17F007D3}" type="presOf" srcId="{B574D0B4-148A-4EE2-A41E-9A2DFDBE288D}" destId="{A0994E21-972F-44F8-B797-D3C8AD300574}" srcOrd="0" destOrd="0" presId="urn:microsoft.com/office/officeart/2005/8/layout/orgChart1"/>
    <dgm:cxn modelId="{C67EA531-DFBC-4C97-B93F-3138C411D4CB}" type="presOf" srcId="{F54565E0-BA79-4982-BF31-1ED04D635867}" destId="{AB1EF765-35E4-406C-A62B-9C2662F46495}" srcOrd="0" destOrd="0" presId="urn:microsoft.com/office/officeart/2005/8/layout/orgChart1"/>
    <dgm:cxn modelId="{03D59D25-6CBB-4462-885F-ECEEE43F2709}" type="presParOf" srcId="{33CC2B01-A329-4865-B095-58D28BD40255}" destId="{9F63CCCB-8BF0-4B66-B047-CA4D3D503924}" srcOrd="0" destOrd="0" presId="urn:microsoft.com/office/officeart/2005/8/layout/orgChart1"/>
    <dgm:cxn modelId="{8026E394-CD1F-4BEB-B8C6-49CD18EAF82B}" type="presParOf" srcId="{9F63CCCB-8BF0-4B66-B047-CA4D3D503924}" destId="{16818B3A-5BFD-4D4C-80D3-EC1805C2D08D}" srcOrd="0" destOrd="0" presId="urn:microsoft.com/office/officeart/2005/8/layout/orgChart1"/>
    <dgm:cxn modelId="{44AF9E1F-0C16-4CF2-A63D-2BE1A36720A6}" type="presParOf" srcId="{16818B3A-5BFD-4D4C-80D3-EC1805C2D08D}" destId="{AB1EF765-35E4-406C-A62B-9C2662F46495}" srcOrd="0" destOrd="0" presId="urn:microsoft.com/office/officeart/2005/8/layout/orgChart1"/>
    <dgm:cxn modelId="{7F13F5F5-9F23-4D4B-A80F-0F08F7520514}" type="presParOf" srcId="{16818B3A-5BFD-4D4C-80D3-EC1805C2D08D}" destId="{580A34EC-B21A-46FD-BE9D-A56C195A54BD}" srcOrd="1" destOrd="0" presId="urn:microsoft.com/office/officeart/2005/8/layout/orgChart1"/>
    <dgm:cxn modelId="{BD6B7672-3550-47F3-B940-C9F4D6274827}" type="presParOf" srcId="{9F63CCCB-8BF0-4B66-B047-CA4D3D503924}" destId="{E2E34173-334B-485E-92C6-D670699A0540}" srcOrd="1" destOrd="0" presId="urn:microsoft.com/office/officeart/2005/8/layout/orgChart1"/>
    <dgm:cxn modelId="{1EE37E8A-EEFE-4C0D-8940-A0B7DB695362}" type="presParOf" srcId="{E2E34173-334B-485E-92C6-D670699A0540}" destId="{61DA19AE-B81D-4BB6-B591-2C9D9D04E8F3}" srcOrd="0" destOrd="0" presId="urn:microsoft.com/office/officeart/2005/8/layout/orgChart1"/>
    <dgm:cxn modelId="{3101FB81-5216-47B9-92F5-E6D348672356}" type="presParOf" srcId="{E2E34173-334B-485E-92C6-D670699A0540}" destId="{348E00E4-662C-4D40-8BCE-A84B9EF90E31}" srcOrd="1" destOrd="0" presId="urn:microsoft.com/office/officeart/2005/8/layout/orgChart1"/>
    <dgm:cxn modelId="{6842FA10-5AAA-4690-A1D8-EEAB517DDC08}" type="presParOf" srcId="{348E00E4-662C-4D40-8BCE-A84B9EF90E31}" destId="{4ADEF211-3EBB-4E47-85FE-14C5FC0FC83C}" srcOrd="0" destOrd="0" presId="urn:microsoft.com/office/officeart/2005/8/layout/orgChart1"/>
    <dgm:cxn modelId="{8AA6A788-8464-4C33-B1E7-7E00A561FA5D}" type="presParOf" srcId="{4ADEF211-3EBB-4E47-85FE-14C5FC0FC83C}" destId="{82ED7A45-5067-4D44-82E6-1CB7389D8F3B}" srcOrd="0" destOrd="0" presId="urn:microsoft.com/office/officeart/2005/8/layout/orgChart1"/>
    <dgm:cxn modelId="{D80D283B-FB65-4956-AEF5-66E10B03CC16}" type="presParOf" srcId="{4ADEF211-3EBB-4E47-85FE-14C5FC0FC83C}" destId="{792B7BBF-6E93-40C6-BE65-C366F8BB4CFC}" srcOrd="1" destOrd="0" presId="urn:microsoft.com/office/officeart/2005/8/layout/orgChart1"/>
    <dgm:cxn modelId="{86AA3A51-4325-45CE-B53A-76071F9CAE10}" type="presParOf" srcId="{348E00E4-662C-4D40-8BCE-A84B9EF90E31}" destId="{AD549F93-9A2B-404D-841D-95F8A1A84D9B}" srcOrd="1" destOrd="0" presId="urn:microsoft.com/office/officeart/2005/8/layout/orgChart1"/>
    <dgm:cxn modelId="{277C794D-0978-4773-8FF9-37F2E6A530BF}" type="presParOf" srcId="{AD549F93-9A2B-404D-841D-95F8A1A84D9B}" destId="{3B6F92DA-CB59-4C6B-A5E3-76968EDC027D}" srcOrd="0" destOrd="0" presId="urn:microsoft.com/office/officeart/2005/8/layout/orgChart1"/>
    <dgm:cxn modelId="{BDD35BB8-C402-4438-9C96-7417E3981441}" type="presParOf" srcId="{AD549F93-9A2B-404D-841D-95F8A1A84D9B}" destId="{3678D1DE-20F1-4FCA-8D67-8047C96E9D98}" srcOrd="1" destOrd="0" presId="urn:microsoft.com/office/officeart/2005/8/layout/orgChart1"/>
    <dgm:cxn modelId="{46D2FD16-73F2-4FBE-BDAD-183115D75D91}" type="presParOf" srcId="{3678D1DE-20F1-4FCA-8D67-8047C96E9D98}" destId="{54D1A65C-5461-4E09-9CED-8D03C1E8F3E7}" srcOrd="0" destOrd="0" presId="urn:microsoft.com/office/officeart/2005/8/layout/orgChart1"/>
    <dgm:cxn modelId="{EF08A4C7-2C00-4D97-B1B3-70E6EC749017}" type="presParOf" srcId="{54D1A65C-5461-4E09-9CED-8D03C1E8F3E7}" destId="{98710A8F-C846-4EA1-8321-6DDAD66DB54E}" srcOrd="0" destOrd="0" presId="urn:microsoft.com/office/officeart/2005/8/layout/orgChart1"/>
    <dgm:cxn modelId="{8DB94428-3861-44E7-BE65-03F2CD3AD05D}" type="presParOf" srcId="{54D1A65C-5461-4E09-9CED-8D03C1E8F3E7}" destId="{6ACED74D-E213-4301-8177-DB0E7B8782BF}" srcOrd="1" destOrd="0" presId="urn:microsoft.com/office/officeart/2005/8/layout/orgChart1"/>
    <dgm:cxn modelId="{737AC465-7419-4642-8AE2-F6D1A51DFCF5}" type="presParOf" srcId="{3678D1DE-20F1-4FCA-8D67-8047C96E9D98}" destId="{925CA4FC-DB3B-4377-A045-BA725EE58F6F}" srcOrd="1" destOrd="0" presId="urn:microsoft.com/office/officeart/2005/8/layout/orgChart1"/>
    <dgm:cxn modelId="{26CDD509-985C-447E-B9BA-7366273B571B}" type="presParOf" srcId="{3678D1DE-20F1-4FCA-8D67-8047C96E9D98}" destId="{8480037D-99EF-43EE-A757-CBDCF6D9A140}" srcOrd="2" destOrd="0" presId="urn:microsoft.com/office/officeart/2005/8/layout/orgChart1"/>
    <dgm:cxn modelId="{A2DF32A9-B913-4574-82D5-A4506034A65D}" type="presParOf" srcId="{348E00E4-662C-4D40-8BCE-A84B9EF90E31}" destId="{2034A50F-183C-4C40-9B4B-44CEB07BA188}" srcOrd="2" destOrd="0" presId="urn:microsoft.com/office/officeart/2005/8/layout/orgChart1"/>
    <dgm:cxn modelId="{47EEB7F4-B3DF-438F-9BE9-F8EE8CA36D72}" type="presParOf" srcId="{E2E34173-334B-485E-92C6-D670699A0540}" destId="{BF584CA6-C90E-42BE-97CB-C6B911F686FD}" srcOrd="2" destOrd="0" presId="urn:microsoft.com/office/officeart/2005/8/layout/orgChart1"/>
    <dgm:cxn modelId="{03FEB71D-73E2-4C70-8AB1-9344538475F9}" type="presParOf" srcId="{E2E34173-334B-485E-92C6-D670699A0540}" destId="{418F246B-490A-4DCF-A5F3-68744C8B5681}" srcOrd="3" destOrd="0" presId="urn:microsoft.com/office/officeart/2005/8/layout/orgChart1"/>
    <dgm:cxn modelId="{53C9C12E-7E5B-49AF-87C3-B11B9F7A0F5E}" type="presParOf" srcId="{418F246B-490A-4DCF-A5F3-68744C8B5681}" destId="{259B3AA4-711F-47E1-82CE-698EFE2FC908}" srcOrd="0" destOrd="0" presId="urn:microsoft.com/office/officeart/2005/8/layout/orgChart1"/>
    <dgm:cxn modelId="{40D0EA8E-D7B7-4795-AB32-86CE6179BA51}" type="presParOf" srcId="{259B3AA4-711F-47E1-82CE-698EFE2FC908}" destId="{E892AC90-E662-4558-881A-47DEF2F0006D}" srcOrd="0" destOrd="0" presId="urn:microsoft.com/office/officeart/2005/8/layout/orgChart1"/>
    <dgm:cxn modelId="{F2086BF3-3DFF-4CA4-A719-902E5F47D446}" type="presParOf" srcId="{259B3AA4-711F-47E1-82CE-698EFE2FC908}" destId="{A084D311-ADAA-44D7-B3A5-FC288FB7D46D}" srcOrd="1" destOrd="0" presId="urn:microsoft.com/office/officeart/2005/8/layout/orgChart1"/>
    <dgm:cxn modelId="{D19ECCA2-AB82-45B1-AC4C-75B3DB6FB7EA}" type="presParOf" srcId="{418F246B-490A-4DCF-A5F3-68744C8B5681}" destId="{CDA963E7-8FBE-4B98-AF79-921740026A0E}" srcOrd="1" destOrd="0" presId="urn:microsoft.com/office/officeart/2005/8/layout/orgChart1"/>
    <dgm:cxn modelId="{625DDB91-EFAB-408B-B3DE-82BEA13D0E38}" type="presParOf" srcId="{CDA963E7-8FBE-4B98-AF79-921740026A0E}" destId="{A0994E21-972F-44F8-B797-D3C8AD300574}" srcOrd="0" destOrd="0" presId="urn:microsoft.com/office/officeart/2005/8/layout/orgChart1"/>
    <dgm:cxn modelId="{52757E2C-0903-451B-B2FD-5C361BD33D9D}" type="presParOf" srcId="{CDA963E7-8FBE-4B98-AF79-921740026A0E}" destId="{06D10232-9376-4F5B-8E79-101A5BB2B1CF}" srcOrd="1" destOrd="0" presId="urn:microsoft.com/office/officeart/2005/8/layout/orgChart1"/>
    <dgm:cxn modelId="{AEBFAAE4-468C-41D8-ACB4-7A6B983C18D2}" type="presParOf" srcId="{06D10232-9376-4F5B-8E79-101A5BB2B1CF}" destId="{75B3EBAB-232A-4E92-8F6C-1558D6BFE3D0}" srcOrd="0" destOrd="0" presId="urn:microsoft.com/office/officeart/2005/8/layout/orgChart1"/>
    <dgm:cxn modelId="{1303242F-55A2-4E9C-9070-C4FA7100EF1C}" type="presParOf" srcId="{75B3EBAB-232A-4E92-8F6C-1558D6BFE3D0}" destId="{577C27EC-8AB7-4044-B888-8AB0A16AA0B0}" srcOrd="0" destOrd="0" presId="urn:microsoft.com/office/officeart/2005/8/layout/orgChart1"/>
    <dgm:cxn modelId="{10133B47-76B5-431F-B90D-AC15CBC45899}" type="presParOf" srcId="{75B3EBAB-232A-4E92-8F6C-1558D6BFE3D0}" destId="{225B822D-E92F-4776-BDE2-6B313A1C25E5}" srcOrd="1" destOrd="0" presId="urn:microsoft.com/office/officeart/2005/8/layout/orgChart1"/>
    <dgm:cxn modelId="{FA24CAC5-4E35-489A-8839-8FDBD0844238}" type="presParOf" srcId="{06D10232-9376-4F5B-8E79-101A5BB2B1CF}" destId="{7785875D-7427-4C8B-A2D7-9B6F20E95AD8}" srcOrd="1" destOrd="0" presId="urn:microsoft.com/office/officeart/2005/8/layout/orgChart1"/>
    <dgm:cxn modelId="{8E0675CC-7DB1-420C-8CA3-C2BDB3C53B13}" type="presParOf" srcId="{06D10232-9376-4F5B-8E79-101A5BB2B1CF}" destId="{2886857C-E40B-43FA-8981-0734F3050E60}" srcOrd="2" destOrd="0" presId="urn:microsoft.com/office/officeart/2005/8/layout/orgChart1"/>
    <dgm:cxn modelId="{9D25096D-1778-49CC-B025-5BAE4963AA4D}" type="presParOf" srcId="{418F246B-490A-4DCF-A5F3-68744C8B5681}" destId="{3BF9063A-EECE-4C26-8305-E9DA2472595F}" srcOrd="2" destOrd="0" presId="urn:microsoft.com/office/officeart/2005/8/layout/orgChart1"/>
    <dgm:cxn modelId="{CE597227-D7D2-49EA-80D9-EB989DECF48E}" type="presParOf" srcId="{E2E34173-334B-485E-92C6-D670699A0540}" destId="{BA4934BD-566E-4F47-A22A-2AE123599185}" srcOrd="4" destOrd="0" presId="urn:microsoft.com/office/officeart/2005/8/layout/orgChart1"/>
    <dgm:cxn modelId="{ADD50456-8E1F-4DB5-8D36-5579F91FD4FE}" type="presParOf" srcId="{E2E34173-334B-485E-92C6-D670699A0540}" destId="{3EF385B4-1879-4E37-BFA1-FBB265A209B0}" srcOrd="5" destOrd="0" presId="urn:microsoft.com/office/officeart/2005/8/layout/orgChart1"/>
    <dgm:cxn modelId="{712FE66C-2FEF-4994-A7FB-98B93972920B}" type="presParOf" srcId="{3EF385B4-1879-4E37-BFA1-FBB265A209B0}" destId="{3B51FF34-0661-4A7B-8DA6-962D7EF50ECB}" srcOrd="0" destOrd="0" presId="urn:microsoft.com/office/officeart/2005/8/layout/orgChart1"/>
    <dgm:cxn modelId="{5E8E70CC-0E47-4FC7-8B28-EE66CED414E4}" type="presParOf" srcId="{3B51FF34-0661-4A7B-8DA6-962D7EF50ECB}" destId="{2906BECA-634C-40BB-92F4-02A606F48060}" srcOrd="0" destOrd="0" presId="urn:microsoft.com/office/officeart/2005/8/layout/orgChart1"/>
    <dgm:cxn modelId="{9154F65B-1945-4025-8BBB-A5AAE643EC80}" type="presParOf" srcId="{3B51FF34-0661-4A7B-8DA6-962D7EF50ECB}" destId="{31AB578B-B138-4249-88D7-816FA8946935}" srcOrd="1" destOrd="0" presId="urn:microsoft.com/office/officeart/2005/8/layout/orgChart1"/>
    <dgm:cxn modelId="{40E69C23-2F5C-4CEE-BE5B-CB939C6CC4B4}" type="presParOf" srcId="{3EF385B4-1879-4E37-BFA1-FBB265A209B0}" destId="{1EC8B16D-ED87-4961-A31A-29C49452C25A}" srcOrd="1" destOrd="0" presId="urn:microsoft.com/office/officeart/2005/8/layout/orgChart1"/>
    <dgm:cxn modelId="{A9EE2BB0-B8E3-49F1-B66C-73892C671C1E}" type="presParOf" srcId="{1EC8B16D-ED87-4961-A31A-29C49452C25A}" destId="{0D0EE9D6-B3E3-480E-9CE9-C480F16B5B08}" srcOrd="0" destOrd="0" presId="urn:microsoft.com/office/officeart/2005/8/layout/orgChart1"/>
    <dgm:cxn modelId="{92CC400D-DC5C-44F1-98B2-3DF9910883EB}" type="presParOf" srcId="{1EC8B16D-ED87-4961-A31A-29C49452C25A}" destId="{13BDE4D3-B4B5-435B-AA6C-824E2075A677}" srcOrd="1" destOrd="0" presId="urn:microsoft.com/office/officeart/2005/8/layout/orgChart1"/>
    <dgm:cxn modelId="{97A4CE16-E796-4E8F-B43A-5473C1D01F3C}" type="presParOf" srcId="{13BDE4D3-B4B5-435B-AA6C-824E2075A677}" destId="{5E9F2683-C537-485C-8916-7923D9B39FDD}" srcOrd="0" destOrd="0" presId="urn:microsoft.com/office/officeart/2005/8/layout/orgChart1"/>
    <dgm:cxn modelId="{081804FC-270D-4C2F-AE4D-AEB76841A282}" type="presParOf" srcId="{5E9F2683-C537-485C-8916-7923D9B39FDD}" destId="{28E213DD-28F1-4F18-90DE-716A21CFBF14}" srcOrd="0" destOrd="0" presId="urn:microsoft.com/office/officeart/2005/8/layout/orgChart1"/>
    <dgm:cxn modelId="{ED75E64F-2007-4B10-B122-41E96BE26F4C}" type="presParOf" srcId="{5E9F2683-C537-485C-8916-7923D9B39FDD}" destId="{1545FD65-548F-46CC-A280-E6B49200C4FE}" srcOrd="1" destOrd="0" presId="urn:microsoft.com/office/officeart/2005/8/layout/orgChart1"/>
    <dgm:cxn modelId="{860B63B4-469F-4789-9080-262168CE4368}" type="presParOf" srcId="{13BDE4D3-B4B5-435B-AA6C-824E2075A677}" destId="{96D07753-A6AC-4ABB-A4DB-52F5E3518F35}" srcOrd="1" destOrd="0" presId="urn:microsoft.com/office/officeart/2005/8/layout/orgChart1"/>
    <dgm:cxn modelId="{C3226E79-17A4-4A60-BEDB-47BB4CA12E44}" type="presParOf" srcId="{13BDE4D3-B4B5-435B-AA6C-824E2075A677}" destId="{80E9888D-FC9B-4706-A76B-96A37C229E48}" srcOrd="2" destOrd="0" presId="urn:microsoft.com/office/officeart/2005/8/layout/orgChart1"/>
    <dgm:cxn modelId="{F8455397-3B37-4EA9-930C-E066154714C8}" type="presParOf" srcId="{3EF385B4-1879-4E37-BFA1-FBB265A209B0}" destId="{E808C822-5856-4D21-8C51-6EF4C83F65C8}" srcOrd="2" destOrd="0" presId="urn:microsoft.com/office/officeart/2005/8/layout/orgChart1"/>
    <dgm:cxn modelId="{EB48CD71-FD9A-4AC9-8462-733F31A12A2C}" type="presParOf" srcId="{9F63CCCB-8BF0-4B66-B047-CA4D3D503924}" destId="{FA82620F-F0A9-41C8-A0FA-6B452C8855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AB79C6-7A63-4A00-9F12-6283804C1B7E}" type="doc">
      <dgm:prSet loTypeId="urn:microsoft.com/office/officeart/2005/8/layout/hList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FB9092D-663E-45AE-AD53-5C42151A57B2}">
      <dgm:prSet phldrT="[Текст]"/>
      <dgm:spPr/>
      <dgm:t>
        <a:bodyPr/>
        <a:lstStyle/>
        <a:p>
          <a:pPr algn="ctr"/>
          <a:r>
            <a:rPr lang="ru-RU" b="1" dirty="0" smtClean="0">
              <a:latin typeface="Trebuchet MS" pitchFamily="34" charset="0"/>
            </a:rPr>
            <a:t>У кур</a:t>
          </a:r>
          <a:endParaRPr lang="ru-RU" b="1" dirty="0">
            <a:latin typeface="Trebuchet MS" pitchFamily="34" charset="0"/>
          </a:endParaRPr>
        </a:p>
      </dgm:t>
    </dgm:pt>
    <dgm:pt modelId="{38DB7A1D-8E8C-4D0F-981B-2A255CE464C5}" type="parTrans" cxnId="{5491558F-C3E5-49B8-83CA-9703C133C769}">
      <dgm:prSet/>
      <dgm:spPr/>
      <dgm:t>
        <a:bodyPr/>
        <a:lstStyle/>
        <a:p>
          <a:pPr algn="ctr"/>
          <a:endParaRPr lang="ru-RU">
            <a:latin typeface="Trebuchet MS" pitchFamily="34" charset="0"/>
          </a:endParaRPr>
        </a:p>
      </dgm:t>
    </dgm:pt>
    <dgm:pt modelId="{852758A1-F355-4FFC-ABE5-A1E36E33AAF0}" type="sibTrans" cxnId="{5491558F-C3E5-49B8-83CA-9703C133C769}">
      <dgm:prSet/>
      <dgm:spPr/>
      <dgm:t>
        <a:bodyPr/>
        <a:lstStyle/>
        <a:p>
          <a:pPr algn="ctr"/>
          <a:endParaRPr lang="ru-RU">
            <a:latin typeface="Trebuchet MS" pitchFamily="34" charset="0"/>
          </a:endParaRPr>
        </a:p>
      </dgm:t>
    </dgm:pt>
    <dgm:pt modelId="{635EFBC7-E65A-435F-8E1A-BABB76D5593B}">
      <dgm:prSet phldrT="[Текст]"/>
      <dgm:spPr/>
      <dgm:t>
        <a:bodyPr/>
        <a:lstStyle/>
        <a:p>
          <a:pPr algn="ctr"/>
          <a:r>
            <a:rPr lang="en-US" dirty="0" err="1" smtClean="0">
              <a:latin typeface="Trebuchet MS" pitchFamily="34" charset="0"/>
            </a:rPr>
            <a:t>S.enteri</a:t>
          </a:r>
          <a:r>
            <a:rPr lang="ru-RU" dirty="0" smtClean="0">
              <a:latin typeface="Trebuchet MS" pitchFamily="34" charset="0"/>
            </a:rPr>
            <a:t>с</a:t>
          </a:r>
          <a:r>
            <a:rPr lang="en-US" dirty="0" smtClean="0">
              <a:latin typeface="Trebuchet MS" pitchFamily="34" charset="0"/>
            </a:rPr>
            <a:t>a</a:t>
          </a:r>
          <a:endParaRPr lang="ru-RU" dirty="0">
            <a:latin typeface="Trebuchet MS" pitchFamily="34" charset="0"/>
          </a:endParaRPr>
        </a:p>
      </dgm:t>
    </dgm:pt>
    <dgm:pt modelId="{2C14332A-6259-403B-8DC8-099DF10A7029}" type="parTrans" cxnId="{4D8C1D72-3D59-498E-B554-17BE39479FE2}">
      <dgm:prSet/>
      <dgm:spPr/>
      <dgm:t>
        <a:bodyPr/>
        <a:lstStyle/>
        <a:p>
          <a:pPr algn="ctr"/>
          <a:endParaRPr lang="ru-RU">
            <a:latin typeface="Trebuchet MS" pitchFamily="34" charset="0"/>
          </a:endParaRPr>
        </a:p>
      </dgm:t>
    </dgm:pt>
    <dgm:pt modelId="{CDE1768B-5CE6-462A-A615-5A84D64632C1}" type="sibTrans" cxnId="{4D8C1D72-3D59-498E-B554-17BE39479FE2}">
      <dgm:prSet/>
      <dgm:spPr/>
      <dgm:t>
        <a:bodyPr/>
        <a:lstStyle/>
        <a:p>
          <a:pPr algn="ctr"/>
          <a:endParaRPr lang="ru-RU">
            <a:latin typeface="Trebuchet MS" pitchFamily="34" charset="0"/>
          </a:endParaRPr>
        </a:p>
      </dgm:t>
    </dgm:pt>
    <dgm:pt modelId="{42FF773C-9751-46A0-B0BF-5B851A1F4259}">
      <dgm:prSet phldrT="[Текст]"/>
      <dgm:spPr/>
      <dgm:t>
        <a:bodyPr/>
        <a:lstStyle/>
        <a:p>
          <a:pPr algn="ctr"/>
          <a:r>
            <a:rPr lang="en-US" dirty="0" err="1" smtClean="0">
              <a:latin typeface="Trebuchet MS" pitchFamily="34" charset="0"/>
            </a:rPr>
            <a:t>S.gallinarum</a:t>
          </a:r>
          <a:endParaRPr lang="ru-RU" dirty="0">
            <a:latin typeface="Trebuchet MS" pitchFamily="34" charset="0"/>
          </a:endParaRPr>
        </a:p>
      </dgm:t>
    </dgm:pt>
    <dgm:pt modelId="{570C2431-9EA2-43D1-B8B4-155916ED2945}" type="parTrans" cxnId="{FFC49DAB-5857-4EF2-90D6-509648CA08A6}">
      <dgm:prSet/>
      <dgm:spPr/>
      <dgm:t>
        <a:bodyPr/>
        <a:lstStyle/>
        <a:p>
          <a:pPr algn="ctr"/>
          <a:endParaRPr lang="ru-RU">
            <a:latin typeface="Trebuchet MS" pitchFamily="34" charset="0"/>
          </a:endParaRPr>
        </a:p>
      </dgm:t>
    </dgm:pt>
    <dgm:pt modelId="{398FEB36-E34A-4377-8534-E998A06ECD49}" type="sibTrans" cxnId="{FFC49DAB-5857-4EF2-90D6-509648CA08A6}">
      <dgm:prSet/>
      <dgm:spPr/>
      <dgm:t>
        <a:bodyPr/>
        <a:lstStyle/>
        <a:p>
          <a:pPr algn="ctr"/>
          <a:endParaRPr lang="ru-RU">
            <a:latin typeface="Trebuchet MS" pitchFamily="34" charset="0"/>
          </a:endParaRPr>
        </a:p>
      </dgm:t>
    </dgm:pt>
    <dgm:pt modelId="{0FFD956A-431C-4CA2-B7CC-54C79154914E}">
      <dgm:prSet phldrT="[Текст]"/>
      <dgm:spPr/>
      <dgm:t>
        <a:bodyPr/>
        <a:lstStyle/>
        <a:p>
          <a:pPr algn="ctr"/>
          <a:r>
            <a:rPr lang="ru-RU" b="1" dirty="0" smtClean="0">
              <a:latin typeface="Trebuchet MS" pitchFamily="34" charset="0"/>
            </a:rPr>
            <a:t>У свиней</a:t>
          </a:r>
          <a:endParaRPr lang="ru-RU" b="1" dirty="0">
            <a:latin typeface="Trebuchet MS" pitchFamily="34" charset="0"/>
          </a:endParaRPr>
        </a:p>
      </dgm:t>
    </dgm:pt>
    <dgm:pt modelId="{E9699548-7E39-48AE-ADD8-0D7D71860D86}" type="parTrans" cxnId="{87780A95-6827-4F71-82AF-56C523A3EC5E}">
      <dgm:prSet/>
      <dgm:spPr/>
      <dgm:t>
        <a:bodyPr/>
        <a:lstStyle/>
        <a:p>
          <a:pPr algn="ctr"/>
          <a:endParaRPr lang="ru-RU">
            <a:latin typeface="Trebuchet MS" pitchFamily="34" charset="0"/>
          </a:endParaRPr>
        </a:p>
      </dgm:t>
    </dgm:pt>
    <dgm:pt modelId="{60972519-EC41-4266-9031-263EA27C7268}" type="sibTrans" cxnId="{87780A95-6827-4F71-82AF-56C523A3EC5E}">
      <dgm:prSet/>
      <dgm:spPr/>
      <dgm:t>
        <a:bodyPr/>
        <a:lstStyle/>
        <a:p>
          <a:pPr algn="ctr"/>
          <a:endParaRPr lang="ru-RU">
            <a:latin typeface="Trebuchet MS" pitchFamily="34" charset="0"/>
          </a:endParaRPr>
        </a:p>
      </dgm:t>
    </dgm:pt>
    <dgm:pt modelId="{D8738B51-319B-4975-9AF9-9800B3DF84E4}">
      <dgm:prSet phldrT="[Текст]"/>
      <dgm:spPr/>
      <dgm:t>
        <a:bodyPr/>
        <a:lstStyle/>
        <a:p>
          <a:pPr algn="ctr"/>
          <a:r>
            <a:rPr lang="en-US" dirty="0" err="1" smtClean="0">
              <a:latin typeface="Trebuchet MS" pitchFamily="34" charset="0"/>
            </a:rPr>
            <a:t>S.typhimirium</a:t>
          </a:r>
          <a:endParaRPr lang="ru-RU" dirty="0">
            <a:latin typeface="Trebuchet MS" pitchFamily="34" charset="0"/>
          </a:endParaRPr>
        </a:p>
      </dgm:t>
    </dgm:pt>
    <dgm:pt modelId="{DBC771C0-3FD4-4B89-8B09-27FD341D1AEE}" type="parTrans" cxnId="{C434EA2B-D1A3-40D7-A8ED-832D15216748}">
      <dgm:prSet/>
      <dgm:spPr/>
      <dgm:t>
        <a:bodyPr/>
        <a:lstStyle/>
        <a:p>
          <a:pPr algn="ctr"/>
          <a:endParaRPr lang="ru-RU">
            <a:latin typeface="Trebuchet MS" pitchFamily="34" charset="0"/>
          </a:endParaRPr>
        </a:p>
      </dgm:t>
    </dgm:pt>
    <dgm:pt modelId="{65A7BCFB-0429-4CB9-A21A-D4860F22CB61}" type="sibTrans" cxnId="{C434EA2B-D1A3-40D7-A8ED-832D15216748}">
      <dgm:prSet/>
      <dgm:spPr/>
      <dgm:t>
        <a:bodyPr/>
        <a:lstStyle/>
        <a:p>
          <a:pPr algn="ctr"/>
          <a:endParaRPr lang="ru-RU">
            <a:latin typeface="Trebuchet MS" pitchFamily="34" charset="0"/>
          </a:endParaRPr>
        </a:p>
      </dgm:t>
    </dgm:pt>
    <dgm:pt modelId="{8CB3F82D-A160-488E-B777-E086436E6362}">
      <dgm:prSet phldrT="[Текст]"/>
      <dgm:spPr/>
      <dgm:t>
        <a:bodyPr/>
        <a:lstStyle/>
        <a:p>
          <a:pPr algn="ctr"/>
          <a:r>
            <a:rPr lang="ru-RU" b="1" dirty="0" smtClean="0">
              <a:latin typeface="Trebuchet MS" pitchFamily="34" charset="0"/>
            </a:rPr>
            <a:t>У КРС</a:t>
          </a:r>
          <a:endParaRPr lang="ru-RU" b="1" dirty="0">
            <a:latin typeface="Trebuchet MS" pitchFamily="34" charset="0"/>
          </a:endParaRPr>
        </a:p>
      </dgm:t>
    </dgm:pt>
    <dgm:pt modelId="{DAB6363D-B83F-4241-944D-F02BE7DE1F9D}" type="parTrans" cxnId="{4C703B1F-2AE9-4E62-833B-00B21F281275}">
      <dgm:prSet/>
      <dgm:spPr/>
      <dgm:t>
        <a:bodyPr/>
        <a:lstStyle/>
        <a:p>
          <a:pPr algn="ctr"/>
          <a:endParaRPr lang="ru-RU">
            <a:latin typeface="Trebuchet MS" pitchFamily="34" charset="0"/>
          </a:endParaRPr>
        </a:p>
      </dgm:t>
    </dgm:pt>
    <dgm:pt modelId="{61C5CC8E-8D05-4284-9872-1FE949DAAADD}" type="sibTrans" cxnId="{4C703B1F-2AE9-4E62-833B-00B21F281275}">
      <dgm:prSet/>
      <dgm:spPr/>
      <dgm:t>
        <a:bodyPr/>
        <a:lstStyle/>
        <a:p>
          <a:pPr algn="ctr"/>
          <a:endParaRPr lang="ru-RU">
            <a:latin typeface="Trebuchet MS" pitchFamily="34" charset="0"/>
          </a:endParaRPr>
        </a:p>
      </dgm:t>
    </dgm:pt>
    <dgm:pt modelId="{43E387C6-AE07-48FA-8CF2-C05026C6C398}">
      <dgm:prSet phldrT="[Текст]"/>
      <dgm:spPr/>
      <dgm:t>
        <a:bodyPr/>
        <a:lstStyle/>
        <a:p>
          <a:pPr algn="ctr"/>
          <a:r>
            <a:rPr lang="en-US" dirty="0" err="1" smtClean="0">
              <a:latin typeface="Trebuchet MS" pitchFamily="34" charset="0"/>
            </a:rPr>
            <a:t>S.dublin</a:t>
          </a:r>
          <a:endParaRPr lang="ru-RU" dirty="0">
            <a:latin typeface="Trebuchet MS" pitchFamily="34" charset="0"/>
          </a:endParaRPr>
        </a:p>
      </dgm:t>
    </dgm:pt>
    <dgm:pt modelId="{A46B6794-4C9F-45C4-B4E2-B0FEF5975254}" type="parTrans" cxnId="{ACD25558-A911-43E5-8615-C02D858341DE}">
      <dgm:prSet/>
      <dgm:spPr/>
      <dgm:t>
        <a:bodyPr/>
        <a:lstStyle/>
        <a:p>
          <a:pPr algn="ctr"/>
          <a:endParaRPr lang="ru-RU">
            <a:latin typeface="Trebuchet MS" pitchFamily="34" charset="0"/>
          </a:endParaRPr>
        </a:p>
      </dgm:t>
    </dgm:pt>
    <dgm:pt modelId="{4E5BF644-A030-45A5-8078-E69A48D1ECC4}" type="sibTrans" cxnId="{ACD25558-A911-43E5-8615-C02D858341DE}">
      <dgm:prSet/>
      <dgm:spPr/>
      <dgm:t>
        <a:bodyPr/>
        <a:lstStyle/>
        <a:p>
          <a:pPr algn="ctr"/>
          <a:endParaRPr lang="ru-RU">
            <a:latin typeface="Trebuchet MS" pitchFamily="34" charset="0"/>
          </a:endParaRPr>
        </a:p>
      </dgm:t>
    </dgm:pt>
    <dgm:pt modelId="{15CC0E78-FE02-4629-AB9F-01121E45AA78}">
      <dgm:prSet phldrT="[Текст]"/>
      <dgm:spPr/>
      <dgm:t>
        <a:bodyPr/>
        <a:lstStyle/>
        <a:p>
          <a:pPr algn="ctr"/>
          <a:r>
            <a:rPr lang="en-US" dirty="0" err="1" smtClean="0">
              <a:latin typeface="Trebuchet MS" pitchFamily="34" charset="0"/>
            </a:rPr>
            <a:t>S.pullorum</a:t>
          </a:r>
          <a:endParaRPr lang="ru-RU" dirty="0">
            <a:latin typeface="Trebuchet MS" pitchFamily="34" charset="0"/>
          </a:endParaRPr>
        </a:p>
      </dgm:t>
    </dgm:pt>
    <dgm:pt modelId="{C106B9A2-B36D-4861-AC44-ECF977155FD8}" type="parTrans" cxnId="{F2198365-0032-4382-BE80-143534DD8336}">
      <dgm:prSet/>
      <dgm:spPr/>
      <dgm:t>
        <a:bodyPr/>
        <a:lstStyle/>
        <a:p>
          <a:pPr algn="ctr"/>
          <a:endParaRPr lang="ru-RU">
            <a:latin typeface="Trebuchet MS" pitchFamily="34" charset="0"/>
          </a:endParaRPr>
        </a:p>
      </dgm:t>
    </dgm:pt>
    <dgm:pt modelId="{86900AC9-F909-4002-BB17-D6D2159B8043}" type="sibTrans" cxnId="{F2198365-0032-4382-BE80-143534DD8336}">
      <dgm:prSet/>
      <dgm:spPr/>
      <dgm:t>
        <a:bodyPr/>
        <a:lstStyle/>
        <a:p>
          <a:pPr algn="ctr"/>
          <a:endParaRPr lang="ru-RU">
            <a:latin typeface="Trebuchet MS" pitchFamily="34" charset="0"/>
          </a:endParaRPr>
        </a:p>
      </dgm:t>
    </dgm:pt>
    <dgm:pt modelId="{3B08547A-DC36-4096-8EA5-D3200C08E6ED}">
      <dgm:prSet phldrT="[Текст]"/>
      <dgm:spPr/>
      <dgm:t>
        <a:bodyPr/>
        <a:lstStyle/>
        <a:p>
          <a:pPr algn="ctr"/>
          <a:endParaRPr lang="ru-RU" dirty="0">
            <a:latin typeface="Trebuchet MS" pitchFamily="34" charset="0"/>
          </a:endParaRPr>
        </a:p>
      </dgm:t>
    </dgm:pt>
    <dgm:pt modelId="{9D5450F5-BFC5-4537-80BE-6610B19D1B24}" type="parTrans" cxnId="{83407AB2-B4D1-4031-A13F-29D2503E497D}">
      <dgm:prSet/>
      <dgm:spPr/>
      <dgm:t>
        <a:bodyPr/>
        <a:lstStyle/>
        <a:p>
          <a:pPr algn="ctr"/>
          <a:endParaRPr lang="ru-RU"/>
        </a:p>
      </dgm:t>
    </dgm:pt>
    <dgm:pt modelId="{7BC0703D-AFDC-4808-8369-E7C4E8B201E4}" type="sibTrans" cxnId="{83407AB2-B4D1-4031-A13F-29D2503E497D}">
      <dgm:prSet/>
      <dgm:spPr/>
      <dgm:t>
        <a:bodyPr/>
        <a:lstStyle/>
        <a:p>
          <a:pPr algn="ctr"/>
          <a:endParaRPr lang="ru-RU"/>
        </a:p>
      </dgm:t>
    </dgm:pt>
    <dgm:pt modelId="{F378F09D-3664-464B-8F3C-CEBEBE2D73F5}">
      <dgm:prSet phldrT="[Текст]"/>
      <dgm:spPr/>
      <dgm:t>
        <a:bodyPr/>
        <a:lstStyle/>
        <a:p>
          <a:pPr algn="ctr"/>
          <a:endParaRPr lang="ru-RU" dirty="0">
            <a:latin typeface="Trebuchet MS" pitchFamily="34" charset="0"/>
          </a:endParaRPr>
        </a:p>
      </dgm:t>
    </dgm:pt>
    <dgm:pt modelId="{57EDD115-FDEA-4577-A425-844C0DDE78C8}" type="parTrans" cxnId="{0F4AEB0C-F18D-48E5-8687-90272F62F85A}">
      <dgm:prSet/>
      <dgm:spPr/>
      <dgm:t>
        <a:bodyPr/>
        <a:lstStyle/>
        <a:p>
          <a:pPr algn="ctr"/>
          <a:endParaRPr lang="ru-RU"/>
        </a:p>
      </dgm:t>
    </dgm:pt>
    <dgm:pt modelId="{0C935540-051F-4DB5-A3E4-614E9125D99E}" type="sibTrans" cxnId="{0F4AEB0C-F18D-48E5-8687-90272F62F85A}">
      <dgm:prSet/>
      <dgm:spPr/>
      <dgm:t>
        <a:bodyPr/>
        <a:lstStyle/>
        <a:p>
          <a:pPr algn="ctr"/>
          <a:endParaRPr lang="ru-RU"/>
        </a:p>
      </dgm:t>
    </dgm:pt>
    <dgm:pt modelId="{30E6A070-4619-464F-A0B1-DD2386098DAB}" type="pres">
      <dgm:prSet presAssocID="{25AB79C6-7A63-4A00-9F12-6283804C1B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8B39B2-1672-4A32-B44D-4A54DD66D875}" type="pres">
      <dgm:prSet presAssocID="{8FB9092D-663E-45AE-AD53-5C42151A57B2}" presName="composite" presStyleCnt="0"/>
      <dgm:spPr/>
    </dgm:pt>
    <dgm:pt modelId="{F5AEF63B-8893-4F1C-B294-5CABAC750F23}" type="pres">
      <dgm:prSet presAssocID="{8FB9092D-663E-45AE-AD53-5C42151A57B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8BBE9-09E9-417B-9231-E4608EB477DA}" type="pres">
      <dgm:prSet presAssocID="{8FB9092D-663E-45AE-AD53-5C42151A57B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AF7A3-9A32-4D41-AF78-1BDC918DA1E9}" type="pres">
      <dgm:prSet presAssocID="{852758A1-F355-4FFC-ABE5-A1E36E33AAF0}" presName="space" presStyleCnt="0"/>
      <dgm:spPr/>
    </dgm:pt>
    <dgm:pt modelId="{D9BDC426-7BF8-4AA3-8159-2785459187EC}" type="pres">
      <dgm:prSet presAssocID="{0FFD956A-431C-4CA2-B7CC-54C79154914E}" presName="composite" presStyleCnt="0"/>
      <dgm:spPr/>
    </dgm:pt>
    <dgm:pt modelId="{279F298E-FFC1-4FCD-AA92-EECEB680B04C}" type="pres">
      <dgm:prSet presAssocID="{0FFD956A-431C-4CA2-B7CC-54C79154914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417A8-8A23-41F8-A056-75FFC8F0E0EE}" type="pres">
      <dgm:prSet presAssocID="{0FFD956A-431C-4CA2-B7CC-54C79154914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B0444-5430-43B0-BB6A-684CE592869E}" type="pres">
      <dgm:prSet presAssocID="{60972519-EC41-4266-9031-263EA27C7268}" presName="space" presStyleCnt="0"/>
      <dgm:spPr/>
    </dgm:pt>
    <dgm:pt modelId="{2EF24B5D-E036-4FE2-9493-D1DA97B9A461}" type="pres">
      <dgm:prSet presAssocID="{8CB3F82D-A160-488E-B777-E086436E6362}" presName="composite" presStyleCnt="0"/>
      <dgm:spPr/>
    </dgm:pt>
    <dgm:pt modelId="{24DBD16E-3768-47AA-B54C-85F7FFBC7060}" type="pres">
      <dgm:prSet presAssocID="{8CB3F82D-A160-488E-B777-E086436E636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2D7C8-2DAB-4C07-A3E3-72321F3D5161}" type="pres">
      <dgm:prSet presAssocID="{8CB3F82D-A160-488E-B777-E086436E636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EE1551-E8D5-4DF9-AAC0-1F96EE38D9BE}" type="presOf" srcId="{43E387C6-AE07-48FA-8CF2-C05026C6C398}" destId="{2812D7C8-2DAB-4C07-A3E3-72321F3D5161}" srcOrd="0" destOrd="1" presId="urn:microsoft.com/office/officeart/2005/8/layout/hList1"/>
    <dgm:cxn modelId="{FFC49DAB-5857-4EF2-90D6-509648CA08A6}" srcId="{8FB9092D-663E-45AE-AD53-5C42151A57B2}" destId="{42FF773C-9751-46A0-B0BF-5B851A1F4259}" srcOrd="1" destOrd="0" parTransId="{570C2431-9EA2-43D1-B8B4-155916ED2945}" sibTransId="{398FEB36-E34A-4377-8534-E998A06ECD49}"/>
    <dgm:cxn modelId="{515996C4-CB07-4DF2-85EE-1BD772303FB2}" type="presOf" srcId="{3B08547A-DC36-4096-8EA5-D3200C08E6ED}" destId="{FD5417A8-8A23-41F8-A056-75FFC8F0E0EE}" srcOrd="0" destOrd="0" presId="urn:microsoft.com/office/officeart/2005/8/layout/hList1"/>
    <dgm:cxn modelId="{6390DA54-21BD-4C56-8670-A42E7A9535CD}" type="presOf" srcId="{635EFBC7-E65A-435F-8E1A-BABB76D5593B}" destId="{F428BBE9-09E9-417B-9231-E4608EB477DA}" srcOrd="0" destOrd="0" presId="urn:microsoft.com/office/officeart/2005/8/layout/hList1"/>
    <dgm:cxn modelId="{ACD25558-A911-43E5-8615-C02D858341DE}" srcId="{8CB3F82D-A160-488E-B777-E086436E6362}" destId="{43E387C6-AE07-48FA-8CF2-C05026C6C398}" srcOrd="1" destOrd="0" parTransId="{A46B6794-4C9F-45C4-B4E2-B0FEF5975254}" sibTransId="{4E5BF644-A030-45A5-8078-E69A48D1ECC4}"/>
    <dgm:cxn modelId="{83407AB2-B4D1-4031-A13F-29D2503E497D}" srcId="{0FFD956A-431C-4CA2-B7CC-54C79154914E}" destId="{3B08547A-DC36-4096-8EA5-D3200C08E6ED}" srcOrd="0" destOrd="0" parTransId="{9D5450F5-BFC5-4537-80BE-6610B19D1B24}" sibTransId="{7BC0703D-AFDC-4808-8369-E7C4E8B201E4}"/>
    <dgm:cxn modelId="{C3A3B702-E2DB-44EE-A968-6ECFDA6029B9}" type="presOf" srcId="{8CB3F82D-A160-488E-B777-E086436E6362}" destId="{24DBD16E-3768-47AA-B54C-85F7FFBC7060}" srcOrd="0" destOrd="0" presId="urn:microsoft.com/office/officeart/2005/8/layout/hList1"/>
    <dgm:cxn modelId="{F0CD7439-EA7E-4EC8-9CD2-3296EA0281D8}" type="presOf" srcId="{15CC0E78-FE02-4629-AB9F-01121E45AA78}" destId="{F428BBE9-09E9-417B-9231-E4608EB477DA}" srcOrd="0" destOrd="2" presId="urn:microsoft.com/office/officeart/2005/8/layout/hList1"/>
    <dgm:cxn modelId="{C8E7A96E-6850-4370-AA02-2F3AB111E9D5}" type="presOf" srcId="{42FF773C-9751-46A0-B0BF-5B851A1F4259}" destId="{F428BBE9-09E9-417B-9231-E4608EB477DA}" srcOrd="0" destOrd="1" presId="urn:microsoft.com/office/officeart/2005/8/layout/hList1"/>
    <dgm:cxn modelId="{4D8C1D72-3D59-498E-B554-17BE39479FE2}" srcId="{8FB9092D-663E-45AE-AD53-5C42151A57B2}" destId="{635EFBC7-E65A-435F-8E1A-BABB76D5593B}" srcOrd="0" destOrd="0" parTransId="{2C14332A-6259-403B-8DC8-099DF10A7029}" sibTransId="{CDE1768B-5CE6-462A-A615-5A84D64632C1}"/>
    <dgm:cxn modelId="{87780A95-6827-4F71-82AF-56C523A3EC5E}" srcId="{25AB79C6-7A63-4A00-9F12-6283804C1B7E}" destId="{0FFD956A-431C-4CA2-B7CC-54C79154914E}" srcOrd="1" destOrd="0" parTransId="{E9699548-7E39-48AE-ADD8-0D7D71860D86}" sibTransId="{60972519-EC41-4266-9031-263EA27C7268}"/>
    <dgm:cxn modelId="{C434EA2B-D1A3-40D7-A8ED-832D15216748}" srcId="{0FFD956A-431C-4CA2-B7CC-54C79154914E}" destId="{D8738B51-319B-4975-9AF9-9800B3DF84E4}" srcOrd="1" destOrd="0" parTransId="{DBC771C0-3FD4-4B89-8B09-27FD341D1AEE}" sibTransId="{65A7BCFB-0429-4CB9-A21A-D4860F22CB61}"/>
    <dgm:cxn modelId="{31708F10-CCEF-493C-88E6-D6EF573E8B66}" type="presOf" srcId="{F378F09D-3664-464B-8F3C-CEBEBE2D73F5}" destId="{2812D7C8-2DAB-4C07-A3E3-72321F3D5161}" srcOrd="0" destOrd="0" presId="urn:microsoft.com/office/officeart/2005/8/layout/hList1"/>
    <dgm:cxn modelId="{5491558F-C3E5-49B8-83CA-9703C133C769}" srcId="{25AB79C6-7A63-4A00-9F12-6283804C1B7E}" destId="{8FB9092D-663E-45AE-AD53-5C42151A57B2}" srcOrd="0" destOrd="0" parTransId="{38DB7A1D-8E8C-4D0F-981B-2A255CE464C5}" sibTransId="{852758A1-F355-4FFC-ABE5-A1E36E33AAF0}"/>
    <dgm:cxn modelId="{580B9C68-E962-4FA2-B661-1F3CD80FAA88}" type="presOf" srcId="{8FB9092D-663E-45AE-AD53-5C42151A57B2}" destId="{F5AEF63B-8893-4F1C-B294-5CABAC750F23}" srcOrd="0" destOrd="0" presId="urn:microsoft.com/office/officeart/2005/8/layout/hList1"/>
    <dgm:cxn modelId="{F2198365-0032-4382-BE80-143534DD8336}" srcId="{8FB9092D-663E-45AE-AD53-5C42151A57B2}" destId="{15CC0E78-FE02-4629-AB9F-01121E45AA78}" srcOrd="2" destOrd="0" parTransId="{C106B9A2-B36D-4861-AC44-ECF977155FD8}" sibTransId="{86900AC9-F909-4002-BB17-D6D2159B8043}"/>
    <dgm:cxn modelId="{E2A1AEE5-66CF-412E-9CE5-E3262AD033B3}" type="presOf" srcId="{0FFD956A-431C-4CA2-B7CC-54C79154914E}" destId="{279F298E-FFC1-4FCD-AA92-EECEB680B04C}" srcOrd="0" destOrd="0" presId="urn:microsoft.com/office/officeart/2005/8/layout/hList1"/>
    <dgm:cxn modelId="{4992DEAC-55C4-4025-B87B-A93EB6885B34}" type="presOf" srcId="{D8738B51-319B-4975-9AF9-9800B3DF84E4}" destId="{FD5417A8-8A23-41F8-A056-75FFC8F0E0EE}" srcOrd="0" destOrd="1" presId="urn:microsoft.com/office/officeart/2005/8/layout/hList1"/>
    <dgm:cxn modelId="{352F34A2-7919-4172-B535-DC52AB11D08A}" type="presOf" srcId="{25AB79C6-7A63-4A00-9F12-6283804C1B7E}" destId="{30E6A070-4619-464F-A0B1-DD2386098DAB}" srcOrd="0" destOrd="0" presId="urn:microsoft.com/office/officeart/2005/8/layout/hList1"/>
    <dgm:cxn modelId="{0F4AEB0C-F18D-48E5-8687-90272F62F85A}" srcId="{8CB3F82D-A160-488E-B777-E086436E6362}" destId="{F378F09D-3664-464B-8F3C-CEBEBE2D73F5}" srcOrd="0" destOrd="0" parTransId="{57EDD115-FDEA-4577-A425-844C0DDE78C8}" sibTransId="{0C935540-051F-4DB5-A3E4-614E9125D99E}"/>
    <dgm:cxn modelId="{4C703B1F-2AE9-4E62-833B-00B21F281275}" srcId="{25AB79C6-7A63-4A00-9F12-6283804C1B7E}" destId="{8CB3F82D-A160-488E-B777-E086436E6362}" srcOrd="2" destOrd="0" parTransId="{DAB6363D-B83F-4241-944D-F02BE7DE1F9D}" sibTransId="{61C5CC8E-8D05-4284-9872-1FE949DAAADD}"/>
    <dgm:cxn modelId="{69578116-4434-49F2-B7D0-AED67BEE8612}" type="presParOf" srcId="{30E6A070-4619-464F-A0B1-DD2386098DAB}" destId="{B38B39B2-1672-4A32-B44D-4A54DD66D875}" srcOrd="0" destOrd="0" presId="urn:microsoft.com/office/officeart/2005/8/layout/hList1"/>
    <dgm:cxn modelId="{BFD7DC1F-79A4-4B91-B132-8AB6F0111AF6}" type="presParOf" srcId="{B38B39B2-1672-4A32-B44D-4A54DD66D875}" destId="{F5AEF63B-8893-4F1C-B294-5CABAC750F23}" srcOrd="0" destOrd="0" presId="urn:microsoft.com/office/officeart/2005/8/layout/hList1"/>
    <dgm:cxn modelId="{D146CDA0-CA88-4705-827F-EDD6CFE5D11B}" type="presParOf" srcId="{B38B39B2-1672-4A32-B44D-4A54DD66D875}" destId="{F428BBE9-09E9-417B-9231-E4608EB477DA}" srcOrd="1" destOrd="0" presId="urn:microsoft.com/office/officeart/2005/8/layout/hList1"/>
    <dgm:cxn modelId="{9F257BDC-466A-467E-8D76-9B75029D9EA8}" type="presParOf" srcId="{30E6A070-4619-464F-A0B1-DD2386098DAB}" destId="{4DDAF7A3-9A32-4D41-AF78-1BDC918DA1E9}" srcOrd="1" destOrd="0" presId="urn:microsoft.com/office/officeart/2005/8/layout/hList1"/>
    <dgm:cxn modelId="{57EF0B69-5878-418A-9ACF-050013A07348}" type="presParOf" srcId="{30E6A070-4619-464F-A0B1-DD2386098DAB}" destId="{D9BDC426-7BF8-4AA3-8159-2785459187EC}" srcOrd="2" destOrd="0" presId="urn:microsoft.com/office/officeart/2005/8/layout/hList1"/>
    <dgm:cxn modelId="{D915ECE8-F207-401B-9C53-7E748F3CB6FA}" type="presParOf" srcId="{D9BDC426-7BF8-4AA3-8159-2785459187EC}" destId="{279F298E-FFC1-4FCD-AA92-EECEB680B04C}" srcOrd="0" destOrd="0" presId="urn:microsoft.com/office/officeart/2005/8/layout/hList1"/>
    <dgm:cxn modelId="{22EC5E16-A995-401A-9EF0-7C44647C4CAE}" type="presParOf" srcId="{D9BDC426-7BF8-4AA3-8159-2785459187EC}" destId="{FD5417A8-8A23-41F8-A056-75FFC8F0E0EE}" srcOrd="1" destOrd="0" presId="urn:microsoft.com/office/officeart/2005/8/layout/hList1"/>
    <dgm:cxn modelId="{39593F3A-D124-4507-A40C-DDD94268BB23}" type="presParOf" srcId="{30E6A070-4619-464F-A0B1-DD2386098DAB}" destId="{F26B0444-5430-43B0-BB6A-684CE592869E}" srcOrd="3" destOrd="0" presId="urn:microsoft.com/office/officeart/2005/8/layout/hList1"/>
    <dgm:cxn modelId="{2DE933EE-A146-4AAF-A0D0-220E6D56E437}" type="presParOf" srcId="{30E6A070-4619-464F-A0B1-DD2386098DAB}" destId="{2EF24B5D-E036-4FE2-9493-D1DA97B9A461}" srcOrd="4" destOrd="0" presId="urn:microsoft.com/office/officeart/2005/8/layout/hList1"/>
    <dgm:cxn modelId="{CA9F6FB2-AEE6-4E86-BC85-2D47DC0ACA90}" type="presParOf" srcId="{2EF24B5D-E036-4FE2-9493-D1DA97B9A461}" destId="{24DBD16E-3768-47AA-B54C-85F7FFBC7060}" srcOrd="0" destOrd="0" presId="urn:microsoft.com/office/officeart/2005/8/layout/hList1"/>
    <dgm:cxn modelId="{3A9803C1-BD82-4F49-8FFF-B6B0008FDFE6}" type="presParOf" srcId="{2EF24B5D-E036-4FE2-9493-D1DA97B9A461}" destId="{2812D7C8-2DAB-4C07-A3E3-72321F3D51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0EE9D6-B3E3-480E-9CE9-C480F16B5B08}">
      <dsp:nvSpPr>
        <dsp:cNvPr id="0" name=""/>
        <dsp:cNvSpPr/>
      </dsp:nvSpPr>
      <dsp:spPr>
        <a:xfrm>
          <a:off x="7184787" y="2584093"/>
          <a:ext cx="91440" cy="507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68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934BD-566E-4F47-A22A-2AE123599185}">
      <dsp:nvSpPr>
        <dsp:cNvPr id="0" name=""/>
        <dsp:cNvSpPr/>
      </dsp:nvSpPr>
      <dsp:spPr>
        <a:xfrm>
          <a:off x="4305299" y="1231656"/>
          <a:ext cx="2925207" cy="507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840"/>
              </a:lnTo>
              <a:lnTo>
                <a:pt x="2925207" y="253840"/>
              </a:lnTo>
              <a:lnTo>
                <a:pt x="2925207" y="50768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94E21-972F-44F8-B797-D3C8AD300574}">
      <dsp:nvSpPr>
        <dsp:cNvPr id="0" name=""/>
        <dsp:cNvSpPr/>
      </dsp:nvSpPr>
      <dsp:spPr>
        <a:xfrm>
          <a:off x="4090099" y="2604062"/>
          <a:ext cx="91440" cy="507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68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84CA6-C90E-42BE-97CB-C6B911F686FD}">
      <dsp:nvSpPr>
        <dsp:cNvPr id="0" name=""/>
        <dsp:cNvSpPr/>
      </dsp:nvSpPr>
      <dsp:spPr>
        <a:xfrm>
          <a:off x="4135819" y="1231656"/>
          <a:ext cx="169480" cy="507680"/>
        </a:xfrm>
        <a:custGeom>
          <a:avLst/>
          <a:gdLst/>
          <a:ahLst/>
          <a:cxnLst/>
          <a:rect l="0" t="0" r="0" b="0"/>
          <a:pathLst>
            <a:path>
              <a:moveTo>
                <a:pt x="169480" y="0"/>
              </a:moveTo>
              <a:lnTo>
                <a:pt x="169480" y="253840"/>
              </a:lnTo>
              <a:lnTo>
                <a:pt x="0" y="253840"/>
              </a:lnTo>
              <a:lnTo>
                <a:pt x="0" y="50768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F92DA-CB59-4C6B-A5E3-76968EDC027D}">
      <dsp:nvSpPr>
        <dsp:cNvPr id="0" name=""/>
        <dsp:cNvSpPr/>
      </dsp:nvSpPr>
      <dsp:spPr>
        <a:xfrm>
          <a:off x="1164891" y="2604062"/>
          <a:ext cx="91440" cy="507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68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A19AE-B81D-4BB6-B591-2C9D9D04E8F3}">
      <dsp:nvSpPr>
        <dsp:cNvPr id="0" name=""/>
        <dsp:cNvSpPr/>
      </dsp:nvSpPr>
      <dsp:spPr>
        <a:xfrm>
          <a:off x="1210611" y="1231656"/>
          <a:ext cx="3094688" cy="507680"/>
        </a:xfrm>
        <a:custGeom>
          <a:avLst/>
          <a:gdLst/>
          <a:ahLst/>
          <a:cxnLst/>
          <a:rect l="0" t="0" r="0" b="0"/>
          <a:pathLst>
            <a:path>
              <a:moveTo>
                <a:pt x="3094688" y="0"/>
              </a:moveTo>
              <a:lnTo>
                <a:pt x="3094688" y="253840"/>
              </a:lnTo>
              <a:lnTo>
                <a:pt x="0" y="253840"/>
              </a:lnTo>
              <a:lnTo>
                <a:pt x="0" y="50768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EF765-35E4-406C-A62B-9C2662F46495}">
      <dsp:nvSpPr>
        <dsp:cNvPr id="0" name=""/>
        <dsp:cNvSpPr/>
      </dsp:nvSpPr>
      <dsp:spPr>
        <a:xfrm>
          <a:off x="3096536" y="22893"/>
          <a:ext cx="2417526" cy="1208763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rebuchet MS" pitchFamily="34" charset="0"/>
              <a:cs typeface="Arial" pitchFamily="34" charset="0"/>
            </a:rPr>
            <a:t>Основные группы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rebuchet MS" pitchFamily="34" charset="0"/>
              <a:cs typeface="Arial" pitchFamily="34" charset="0"/>
            </a:rPr>
            <a:t>загрязнителей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rebuchet MS" pitchFamily="34" charset="0"/>
              <a:cs typeface="Arial" pitchFamily="34" charset="0"/>
            </a:rPr>
            <a:t>в продукции животного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rebuchet MS" pitchFamily="34" charset="0"/>
              <a:cs typeface="Arial" pitchFamily="34" charset="0"/>
            </a:rPr>
            <a:t>происхождения</a:t>
          </a:r>
        </a:p>
      </dsp:txBody>
      <dsp:txXfrm>
        <a:off x="3096536" y="22893"/>
        <a:ext cx="2417526" cy="1208763"/>
      </dsp:txXfrm>
    </dsp:sp>
    <dsp:sp modelId="{82ED7A45-5067-4D44-82E6-1CB7389D8F3B}">
      <dsp:nvSpPr>
        <dsp:cNvPr id="0" name=""/>
        <dsp:cNvSpPr/>
      </dsp:nvSpPr>
      <dsp:spPr>
        <a:xfrm>
          <a:off x="1848" y="1739337"/>
          <a:ext cx="2417526" cy="864725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Trebuchet MS" pitchFamily="34" charset="0"/>
            </a:rPr>
            <a:t>ХИМИЧЕСКИЕ </a:t>
          </a:r>
          <a:r>
            <a:rPr kumimoji="0" lang="ru-RU" sz="1800" b="1" i="0" u="none" strike="noStrike" kern="1200" cap="none" normalizeH="0" baseline="0" dirty="0" err="1" smtClean="0">
              <a:ln/>
              <a:effectLst/>
              <a:latin typeface="Trebuchet MS" pitchFamily="34" charset="0"/>
            </a:rPr>
            <a:t>КОНТАМИНАНТЫ</a:t>
          </a:r>
          <a:endParaRPr kumimoji="0" lang="ru-RU" sz="1800" b="1" i="0" u="none" strike="noStrike" kern="1200" cap="none" normalizeH="0" baseline="0" dirty="0" smtClean="0">
            <a:ln/>
            <a:effectLst/>
            <a:latin typeface="Trebuchet MS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900" b="1" i="0" u="none" strike="noStrike" kern="1200" cap="none" normalizeH="0" baseline="0" dirty="0" smtClean="0">
            <a:ln/>
            <a:effectLst/>
            <a:latin typeface="Trebuchet MS" pitchFamily="34" charset="0"/>
          </a:endParaRPr>
        </a:p>
      </dsp:txBody>
      <dsp:txXfrm>
        <a:off x="1848" y="1739337"/>
        <a:ext cx="2417526" cy="864725"/>
      </dsp:txXfrm>
    </dsp:sp>
    <dsp:sp modelId="{98710A8F-C846-4EA1-8321-6DDAD66DB54E}">
      <dsp:nvSpPr>
        <dsp:cNvPr id="0" name=""/>
        <dsp:cNvSpPr/>
      </dsp:nvSpPr>
      <dsp:spPr>
        <a:xfrm>
          <a:off x="1848" y="3111743"/>
          <a:ext cx="2417526" cy="1208763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Trebuchet MS" pitchFamily="34" charset="0"/>
            </a:rPr>
            <a:t>Тяжелые металлы,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err="1" smtClean="0">
              <a:ln/>
              <a:effectLst/>
              <a:latin typeface="Trebuchet MS" pitchFamily="34" charset="0"/>
            </a:rPr>
            <a:t>Диоксины</a:t>
          </a:r>
          <a:r>
            <a:rPr kumimoji="0" lang="ru-RU" sz="1200" b="1" i="0" u="none" strike="noStrike" kern="1200" cap="none" normalizeH="0" baseline="0" dirty="0" smtClean="0">
              <a:ln/>
              <a:effectLst/>
              <a:latin typeface="Trebuchet MS" pitchFamily="34" charset="0"/>
            </a:rPr>
            <a:t>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err="1" smtClean="0">
              <a:ln/>
              <a:effectLst/>
              <a:latin typeface="Trebuchet MS" pitchFamily="34" charset="0"/>
            </a:rPr>
            <a:t>Полихлорбифенилы</a:t>
          </a:r>
          <a:endParaRPr kumimoji="0" lang="ru-RU" sz="1200" b="1" i="0" u="none" strike="noStrike" kern="1200" cap="none" normalizeH="0" baseline="0" dirty="0" smtClean="0">
            <a:ln/>
            <a:effectLst/>
            <a:latin typeface="Trebuchet MS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err="1" smtClean="0">
              <a:ln/>
              <a:effectLst/>
              <a:latin typeface="Trebuchet MS" pitchFamily="34" charset="0"/>
            </a:rPr>
            <a:t>Микотоксины</a:t>
          </a:r>
          <a:endParaRPr kumimoji="0" lang="ru-RU" sz="1200" b="1" i="0" u="none" strike="noStrike" kern="1200" cap="none" normalizeH="0" baseline="0" dirty="0" smtClean="0">
            <a:ln/>
            <a:effectLst/>
            <a:latin typeface="Trebuchet MS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Trebuchet MS" pitchFamily="34" charset="0"/>
            </a:rPr>
            <a:t>Растительные алкалоиды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Trebuchet MS" pitchFamily="34" charset="0"/>
            </a:rPr>
            <a:t>Пестициды</a:t>
          </a:r>
        </a:p>
      </dsp:txBody>
      <dsp:txXfrm>
        <a:off x="1848" y="3111743"/>
        <a:ext cx="2417526" cy="1208763"/>
      </dsp:txXfrm>
    </dsp:sp>
    <dsp:sp modelId="{E892AC90-E662-4558-881A-47DEF2F0006D}">
      <dsp:nvSpPr>
        <dsp:cNvPr id="0" name=""/>
        <dsp:cNvSpPr/>
      </dsp:nvSpPr>
      <dsp:spPr>
        <a:xfrm>
          <a:off x="2927055" y="1739337"/>
          <a:ext cx="2417526" cy="86472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Trebuchet MS" pitchFamily="34" charset="0"/>
            </a:rPr>
            <a:t>БИОЛОГИЧЕСКИЕ </a:t>
          </a:r>
          <a:r>
            <a:rPr kumimoji="0" lang="ru-RU" sz="1800" b="1" i="0" u="none" strike="noStrike" kern="1200" cap="none" normalizeH="0" baseline="0" dirty="0" err="1" smtClean="0">
              <a:ln/>
              <a:effectLst/>
              <a:latin typeface="Trebuchet MS" pitchFamily="34" charset="0"/>
            </a:rPr>
            <a:t>КОНТАМИНАНТЫ</a:t>
          </a:r>
          <a:r>
            <a:rPr kumimoji="0" lang="ru-RU" sz="1800" b="1" i="0" u="none" strike="noStrike" kern="1200" cap="none" normalizeH="0" baseline="0" dirty="0" smtClean="0">
              <a:ln/>
              <a:effectLst/>
              <a:latin typeface="Trebuchet MS" pitchFamily="34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900" b="0" i="0" u="none" strike="noStrike" kern="1200" cap="none" normalizeH="0" baseline="0" dirty="0" smtClean="0">
            <a:ln/>
            <a:effectLst/>
            <a:latin typeface="Trebuchet MS" pitchFamily="34" charset="0"/>
          </a:endParaRPr>
        </a:p>
      </dsp:txBody>
      <dsp:txXfrm>
        <a:off x="2927055" y="1739337"/>
        <a:ext cx="2417526" cy="864725"/>
      </dsp:txXfrm>
    </dsp:sp>
    <dsp:sp modelId="{577C27EC-8AB7-4044-B888-8AB0A16AA0B0}">
      <dsp:nvSpPr>
        <dsp:cNvPr id="0" name=""/>
        <dsp:cNvSpPr/>
      </dsp:nvSpPr>
      <dsp:spPr>
        <a:xfrm>
          <a:off x="2927055" y="3111743"/>
          <a:ext cx="2417526" cy="120876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Trebuchet MS" pitchFamily="34" charset="0"/>
            </a:rPr>
            <a:t>Патогенные и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Trebuchet MS" pitchFamily="34" charset="0"/>
            </a:rPr>
            <a:t>условно-патогенные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Trebuchet MS" pitchFamily="34" charset="0"/>
            </a:rPr>
            <a:t>бактерии, грибы, вирусы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sz="1200" b="1" i="0" u="none" strike="noStrike" kern="1200" cap="none" normalizeH="0" baseline="0" dirty="0" err="1" smtClean="0">
              <a:ln/>
              <a:effectLst/>
              <a:latin typeface="Trebuchet MS" pitchFamily="34" charset="0"/>
            </a:rPr>
            <a:t>Прионы</a:t>
          </a:r>
          <a:endParaRPr kumimoji="0" lang="ru-RU" sz="1200" b="1" i="0" u="none" strike="noStrike" kern="1200" cap="none" normalizeH="0" baseline="0" dirty="0" smtClean="0">
            <a:ln/>
            <a:effectLst/>
            <a:latin typeface="Trebuchet MS" pitchFamily="34" charset="0"/>
          </a:endParaRPr>
        </a:p>
      </dsp:txBody>
      <dsp:txXfrm>
        <a:off x="2927055" y="3111743"/>
        <a:ext cx="2417526" cy="1208763"/>
      </dsp:txXfrm>
    </dsp:sp>
    <dsp:sp modelId="{2906BECA-634C-40BB-92F4-02A606F48060}">
      <dsp:nvSpPr>
        <dsp:cNvPr id="0" name=""/>
        <dsp:cNvSpPr/>
      </dsp:nvSpPr>
      <dsp:spPr>
        <a:xfrm>
          <a:off x="5852263" y="1739337"/>
          <a:ext cx="2756488" cy="84475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Trebuchet MS" pitchFamily="34" charset="0"/>
            </a:rPr>
            <a:t>ВЕТЕРИНАРНЫЕ ПРЕПАРАТЫ</a:t>
          </a:r>
        </a:p>
      </dsp:txBody>
      <dsp:txXfrm>
        <a:off x="5852263" y="1739337"/>
        <a:ext cx="2756488" cy="844756"/>
      </dsp:txXfrm>
    </dsp:sp>
    <dsp:sp modelId="{28E213DD-28F1-4F18-90DE-716A21CFBF14}">
      <dsp:nvSpPr>
        <dsp:cNvPr id="0" name=""/>
        <dsp:cNvSpPr/>
      </dsp:nvSpPr>
      <dsp:spPr>
        <a:xfrm>
          <a:off x="6021744" y="3091774"/>
          <a:ext cx="2417526" cy="120876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Trebuchet MS" pitchFamily="34" charset="0"/>
            </a:rPr>
            <a:t>Антибиотики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Trebuchet MS" pitchFamily="34" charset="0"/>
            </a:rPr>
            <a:t>Гормональные стимуляторы роста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1" i="0" u="none" strike="noStrike" kern="1200" cap="none" normalizeH="0" baseline="0" dirty="0" smtClean="0">
            <a:ln/>
            <a:effectLst/>
            <a:latin typeface="Trebuchet MS" pitchFamily="34" charset="0"/>
          </a:endParaRPr>
        </a:p>
      </dsp:txBody>
      <dsp:txXfrm>
        <a:off x="6021744" y="3091774"/>
        <a:ext cx="2417526" cy="12087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AEF63B-8893-4F1C-B294-5CABAC750F23}">
      <dsp:nvSpPr>
        <dsp:cNvPr id="0" name=""/>
        <dsp:cNvSpPr/>
      </dsp:nvSpPr>
      <dsp:spPr>
        <a:xfrm>
          <a:off x="3249" y="692102"/>
          <a:ext cx="3167856" cy="892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Trebuchet MS" pitchFamily="34" charset="0"/>
            </a:rPr>
            <a:t>У кур</a:t>
          </a:r>
          <a:endParaRPr lang="ru-RU" sz="3100" b="1" kern="1200" dirty="0">
            <a:latin typeface="Trebuchet MS" pitchFamily="34" charset="0"/>
          </a:endParaRPr>
        </a:p>
      </dsp:txBody>
      <dsp:txXfrm>
        <a:off x="3249" y="692102"/>
        <a:ext cx="3167856" cy="892800"/>
      </dsp:txXfrm>
    </dsp:sp>
    <dsp:sp modelId="{F428BBE9-09E9-417B-9231-E4608EB477DA}">
      <dsp:nvSpPr>
        <dsp:cNvPr id="0" name=""/>
        <dsp:cNvSpPr/>
      </dsp:nvSpPr>
      <dsp:spPr>
        <a:xfrm>
          <a:off x="3249" y="1584902"/>
          <a:ext cx="3167856" cy="178699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err="1" smtClean="0">
              <a:latin typeface="Trebuchet MS" pitchFamily="34" charset="0"/>
            </a:rPr>
            <a:t>S.enteri</a:t>
          </a:r>
          <a:r>
            <a:rPr lang="ru-RU" sz="3100" kern="1200" dirty="0" smtClean="0">
              <a:latin typeface="Trebuchet MS" pitchFamily="34" charset="0"/>
            </a:rPr>
            <a:t>с</a:t>
          </a:r>
          <a:r>
            <a:rPr lang="en-US" sz="3100" kern="1200" dirty="0" smtClean="0">
              <a:latin typeface="Trebuchet MS" pitchFamily="34" charset="0"/>
            </a:rPr>
            <a:t>a</a:t>
          </a:r>
          <a:endParaRPr lang="ru-RU" sz="3100" kern="1200" dirty="0">
            <a:latin typeface="Trebuchet MS" pitchFamily="34" charset="0"/>
          </a:endParaRPr>
        </a:p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err="1" smtClean="0">
              <a:latin typeface="Trebuchet MS" pitchFamily="34" charset="0"/>
            </a:rPr>
            <a:t>S.gallinarum</a:t>
          </a:r>
          <a:endParaRPr lang="ru-RU" sz="3100" kern="1200" dirty="0">
            <a:latin typeface="Trebuchet MS" pitchFamily="34" charset="0"/>
          </a:endParaRPr>
        </a:p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err="1" smtClean="0">
              <a:latin typeface="Trebuchet MS" pitchFamily="34" charset="0"/>
            </a:rPr>
            <a:t>S.pullorum</a:t>
          </a:r>
          <a:endParaRPr lang="ru-RU" sz="3100" kern="1200" dirty="0">
            <a:latin typeface="Trebuchet MS" pitchFamily="34" charset="0"/>
          </a:endParaRPr>
        </a:p>
      </dsp:txBody>
      <dsp:txXfrm>
        <a:off x="3249" y="1584902"/>
        <a:ext cx="3167856" cy="1786995"/>
      </dsp:txXfrm>
    </dsp:sp>
    <dsp:sp modelId="{279F298E-FFC1-4FCD-AA92-EECEB680B04C}">
      <dsp:nvSpPr>
        <dsp:cNvPr id="0" name=""/>
        <dsp:cNvSpPr/>
      </dsp:nvSpPr>
      <dsp:spPr>
        <a:xfrm>
          <a:off x="3614605" y="692102"/>
          <a:ext cx="3167856" cy="892800"/>
        </a:xfrm>
        <a:prstGeom prst="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Trebuchet MS" pitchFamily="34" charset="0"/>
            </a:rPr>
            <a:t>У свиней</a:t>
          </a:r>
          <a:endParaRPr lang="ru-RU" sz="3100" b="1" kern="1200" dirty="0">
            <a:latin typeface="Trebuchet MS" pitchFamily="34" charset="0"/>
          </a:endParaRPr>
        </a:p>
      </dsp:txBody>
      <dsp:txXfrm>
        <a:off x="3614605" y="692102"/>
        <a:ext cx="3167856" cy="892800"/>
      </dsp:txXfrm>
    </dsp:sp>
    <dsp:sp modelId="{FD5417A8-8A23-41F8-A056-75FFC8F0E0EE}">
      <dsp:nvSpPr>
        <dsp:cNvPr id="0" name=""/>
        <dsp:cNvSpPr/>
      </dsp:nvSpPr>
      <dsp:spPr>
        <a:xfrm>
          <a:off x="3614605" y="1584902"/>
          <a:ext cx="3167856" cy="1786995"/>
        </a:xfrm>
        <a:prstGeom prst="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100" kern="1200" dirty="0">
            <a:latin typeface="Trebuchet MS" pitchFamily="34" charset="0"/>
          </a:endParaRPr>
        </a:p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err="1" smtClean="0">
              <a:latin typeface="Trebuchet MS" pitchFamily="34" charset="0"/>
            </a:rPr>
            <a:t>S.typhimirium</a:t>
          </a:r>
          <a:endParaRPr lang="ru-RU" sz="3100" kern="1200" dirty="0">
            <a:latin typeface="Trebuchet MS" pitchFamily="34" charset="0"/>
          </a:endParaRPr>
        </a:p>
      </dsp:txBody>
      <dsp:txXfrm>
        <a:off x="3614605" y="1584902"/>
        <a:ext cx="3167856" cy="1786995"/>
      </dsp:txXfrm>
    </dsp:sp>
    <dsp:sp modelId="{24DBD16E-3768-47AA-B54C-85F7FFBC7060}">
      <dsp:nvSpPr>
        <dsp:cNvPr id="0" name=""/>
        <dsp:cNvSpPr/>
      </dsp:nvSpPr>
      <dsp:spPr>
        <a:xfrm>
          <a:off x="7225961" y="692102"/>
          <a:ext cx="3167856" cy="892800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Trebuchet MS" pitchFamily="34" charset="0"/>
            </a:rPr>
            <a:t>У КРС</a:t>
          </a:r>
          <a:endParaRPr lang="ru-RU" sz="3100" b="1" kern="1200" dirty="0">
            <a:latin typeface="Trebuchet MS" pitchFamily="34" charset="0"/>
          </a:endParaRPr>
        </a:p>
      </dsp:txBody>
      <dsp:txXfrm>
        <a:off x="7225961" y="692102"/>
        <a:ext cx="3167856" cy="892800"/>
      </dsp:txXfrm>
    </dsp:sp>
    <dsp:sp modelId="{2812D7C8-2DAB-4C07-A3E3-72321F3D5161}">
      <dsp:nvSpPr>
        <dsp:cNvPr id="0" name=""/>
        <dsp:cNvSpPr/>
      </dsp:nvSpPr>
      <dsp:spPr>
        <a:xfrm>
          <a:off x="7225961" y="1584902"/>
          <a:ext cx="3167856" cy="1786995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100" kern="1200" dirty="0">
            <a:latin typeface="Trebuchet MS" pitchFamily="34" charset="0"/>
          </a:endParaRPr>
        </a:p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err="1" smtClean="0">
              <a:latin typeface="Trebuchet MS" pitchFamily="34" charset="0"/>
            </a:rPr>
            <a:t>S.dublin</a:t>
          </a:r>
          <a:endParaRPr lang="ru-RU" sz="3100" kern="1200" dirty="0">
            <a:latin typeface="Trebuchet MS" pitchFamily="34" charset="0"/>
          </a:endParaRPr>
        </a:p>
      </dsp:txBody>
      <dsp:txXfrm>
        <a:off x="7225961" y="1584902"/>
        <a:ext cx="3167856" cy="1786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A4D1-6C23-4F45-AF7A-43C8A9BB8454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FB4-0395-45C6-AAFE-6D323FDE1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175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A4D1-6C23-4F45-AF7A-43C8A9BB8454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FB4-0395-45C6-AAFE-6D323FDE1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01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A4D1-6C23-4F45-AF7A-43C8A9BB8454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FB4-0395-45C6-AAFE-6D323FDE1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730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A4D1-6C23-4F45-AF7A-43C8A9BB8454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FB4-0395-45C6-AAFE-6D323FDE1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622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A4D1-6C23-4F45-AF7A-43C8A9BB8454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FB4-0395-45C6-AAFE-6D323FDE1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589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A4D1-6C23-4F45-AF7A-43C8A9BB8454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FB4-0395-45C6-AAFE-6D323FDE1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714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A4D1-6C23-4F45-AF7A-43C8A9BB8454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FB4-0395-45C6-AAFE-6D323FDE1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309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A4D1-6C23-4F45-AF7A-43C8A9BB8454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FB4-0395-45C6-AAFE-6D323FDE1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362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A4D1-6C23-4F45-AF7A-43C8A9BB8454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FB4-0395-45C6-AAFE-6D323FDE1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819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A4D1-6C23-4F45-AF7A-43C8A9BB8454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FB4-0395-45C6-AAFE-6D323FDE1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528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A4D1-6C23-4F45-AF7A-43C8A9BB8454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FB4-0395-45C6-AAFE-6D323FDE1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29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3A4D1-6C23-4F45-AF7A-43C8A9BB8454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97FB4-0395-45C6-AAFE-6D323FDE1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534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logo2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7731" y="373586"/>
            <a:ext cx="13366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1132" y="2903128"/>
            <a:ext cx="10899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ПРОБЛЕМЫ ХИМИЧЕСКОГО И МИКРОБИОЛОГИЧЕСКОГО ЗАГРЯЗНЕНИЯ КОРМОВОЙ ПРОДУКЦИИ </a:t>
            </a:r>
            <a:endParaRPr lang="en-US" altLang="ru-RU" sz="2400" b="1" dirty="0" smtClean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endParaRPr lang="ru-RU" altLang="ru-RU" sz="2400" dirty="0">
              <a:latin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6745" y="3707864"/>
            <a:ext cx="10947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rebuchet MS" panose="020B0603020202020204" pitchFamily="34" charset="0"/>
              </a:rPr>
              <a:t>Дмитрий Макаров</a:t>
            </a:r>
          </a:p>
          <a:p>
            <a:pPr algn="ctr"/>
            <a:r>
              <a:rPr lang="ru-RU" b="1" i="1" dirty="0" smtClean="0">
                <a:latin typeface="Trebuchet MS" panose="020B0603020202020204" pitchFamily="34" charset="0"/>
              </a:rPr>
              <a:t>Отдел безопасности кормов и кормовых добавок </a:t>
            </a:r>
            <a:r>
              <a:rPr lang="ru-RU" b="1" i="1" dirty="0" err="1" smtClean="0">
                <a:latin typeface="Trebuchet MS" panose="020B0603020202020204" pitchFamily="34" charset="0"/>
              </a:rPr>
              <a:t>ФГБУ</a:t>
            </a:r>
            <a:r>
              <a:rPr lang="ru-RU" b="1" i="1" dirty="0" smtClean="0">
                <a:latin typeface="Trebuchet MS" panose="020B0603020202020204" pitchFamily="34" charset="0"/>
              </a:rPr>
              <a:t> «</a:t>
            </a:r>
            <a:r>
              <a:rPr lang="ru-RU" b="1" i="1" dirty="0" err="1" smtClean="0">
                <a:latin typeface="Trebuchet MS" panose="020B0603020202020204" pitchFamily="34" charset="0"/>
              </a:rPr>
              <a:t>ВГНКИ</a:t>
            </a:r>
            <a:r>
              <a:rPr lang="ru-RU" b="1" i="1" dirty="0" smtClean="0">
                <a:latin typeface="Trebuchet MS" panose="020B0603020202020204" pitchFamily="34" charset="0"/>
              </a:rPr>
              <a:t>»</a:t>
            </a:r>
            <a:endParaRPr lang="ru-RU" b="1" i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5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6578881"/>
              </p:ext>
            </p:extLst>
          </p:nvPr>
        </p:nvGraphicFramePr>
        <p:xfrm>
          <a:off x="5903979" y="1052736"/>
          <a:ext cx="609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1" y="883941"/>
            <a:ext cx="5856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Black" pitchFamily="34" charset="0"/>
              </a:rPr>
              <a:t>Частота обнаружения лекарственных средств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6324" y="3615107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Концентрация лекарственных средств </a:t>
            </a:r>
          </a:p>
          <a:p>
            <a:pPr algn="ctr"/>
            <a:r>
              <a:rPr lang="ru-RU" sz="1400" dirty="0" smtClean="0">
                <a:latin typeface="Arial Black" pitchFamily="34" charset="0"/>
              </a:rPr>
              <a:t>(% от терапевтической дозы)</a:t>
            </a:r>
            <a:endParaRPr lang="ru-RU" sz="1400" dirty="0">
              <a:latin typeface="Arial Black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17356658"/>
              </p:ext>
            </p:extLst>
          </p:nvPr>
        </p:nvGraphicFramePr>
        <p:xfrm>
          <a:off x="5971875" y="1176328"/>
          <a:ext cx="609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23508632"/>
              </p:ext>
            </p:extLst>
          </p:nvPr>
        </p:nvGraphicFramePr>
        <p:xfrm>
          <a:off x="5327915" y="3876716"/>
          <a:ext cx="6528725" cy="2864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66286" y="2228427"/>
            <a:ext cx="492392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Исследования комбикормов на содержание лекарственных средств показали наличие в 9,2 % образцов антибактериальных соединений (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тиамулин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салиномицин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монензин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тилозин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хлортетрациклин,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клопидол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),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заявленных производителем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(в 2013 - 8 %)</a:t>
            </a: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Blip>
                <a:blip r:embed="rId5"/>
              </a:buBlip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В двух образцах комбикормов для кур-несушек были обнаружены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монензин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клопидол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тиамулин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которые  не разрешены для несущей птицы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Blip>
                <a:blip r:embed="rId5"/>
              </a:buBlip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 двух образцах комбикормов концентрация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салиномицина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тилозина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составляла, соответственно, 24 и 17 % от терапевтической дозы</a:t>
            </a:r>
          </a:p>
          <a:p>
            <a:endParaRPr lang="ru-RU" dirty="0">
              <a:latin typeface="Trebuchet MS" pitchFamily="34" charset="0"/>
            </a:endParaRPr>
          </a:p>
        </p:txBody>
      </p:sp>
      <p:sp>
        <p:nvSpPr>
          <p:cNvPr id="14" name="Text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417276" y="417160"/>
            <a:ext cx="3793402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n-lt"/>
              </a:rPr>
              <a:t>ОБНАРУЖЕНИЕ ХИМИОТЕРАПЕВТИЧЕСКИХ ЛЕКАРСТВЕННЫХ СРЕДСТВ В </a:t>
            </a:r>
            <a:r>
              <a:rPr lang="ru-RU" sz="2400" b="1" dirty="0" smtClean="0">
                <a:latin typeface="+mn-lt"/>
              </a:rPr>
              <a:t>КОМБИКОРМАХ В 2014 г 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23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199" y="-190500"/>
            <a:ext cx="10729823" cy="1325563"/>
          </a:xfrm>
        </p:spPr>
        <p:txBody>
          <a:bodyPr/>
          <a:lstStyle/>
          <a:p>
            <a:r>
              <a:rPr lang="en-US" dirty="0" smtClean="0"/>
              <a:t>             </a:t>
            </a:r>
            <a:r>
              <a:rPr lang="ru-RU" sz="2800" b="1" dirty="0" smtClean="0"/>
              <a:t>Выявления </a:t>
            </a:r>
            <a:r>
              <a:rPr lang="ru-RU" sz="2800" b="1" dirty="0" err="1" smtClean="0"/>
              <a:t>ксенобиотиков</a:t>
            </a:r>
            <a:r>
              <a:rPr lang="ru-RU" sz="2800" b="1" dirty="0" smtClean="0"/>
              <a:t> в кормах и кормовых добавках					в 2015-2017</a:t>
            </a:r>
            <a:endParaRPr lang="ru-RU" sz="2800" b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232400" y="1282700"/>
          <a:ext cx="7302500" cy="52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7802" y="1854199"/>
          <a:ext cx="5499099" cy="4699001"/>
        </p:xfrm>
        <a:graphic>
          <a:graphicData uri="http://schemas.openxmlformats.org/drawingml/2006/table">
            <a:tbl>
              <a:tblPr/>
              <a:tblGrid>
                <a:gridCol w="1202551"/>
                <a:gridCol w="814150"/>
                <a:gridCol w="3482398"/>
              </a:tblGrid>
              <a:tr h="744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Показатель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Кол-во выявлений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Вид продукции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6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Дезоксиниваленол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latin typeface="Calibri"/>
                          <a:ea typeface="Calibri"/>
                          <a:cs typeface="Times New Roman"/>
                        </a:rPr>
                        <a:t>Кормовые добавки, премиксы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, шрот, жмых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Зеараленон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latin typeface="Calibri"/>
                          <a:ea typeface="Calibri"/>
                          <a:cs typeface="Times New Roman"/>
                        </a:rPr>
                        <a:t>Комбикорма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и кормовые добавка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Т-2 токсин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latin typeface="Calibri"/>
                          <a:ea typeface="Calibri"/>
                          <a:cs typeface="Times New Roman"/>
                        </a:rPr>
                        <a:t>Зерно фуражное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6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Охратоксин А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latin typeface="Calibri"/>
                          <a:ea typeface="Calibri"/>
                          <a:cs typeface="Times New Roman"/>
                        </a:rPr>
                        <a:t>Зерно фуражное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6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Кадмий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latin typeface="Calibri"/>
                          <a:ea typeface="Calibri"/>
                          <a:cs typeface="Times New Roman"/>
                        </a:rPr>
                        <a:t>Кормовые добавки, премиксы</a:t>
                      </a: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, шрот,  жмых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Мышьяк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latin typeface="Calibri"/>
                          <a:ea typeface="Calibri"/>
                          <a:cs typeface="Times New Roman"/>
                        </a:rPr>
                        <a:t>Кормовые добавки, комбикорма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Свинец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latin typeface="Calibri"/>
                          <a:ea typeface="Calibri"/>
                          <a:cs typeface="Times New Roman"/>
                        </a:rPr>
                        <a:t>Кормовые добавки,  </a:t>
                      </a: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премиксы, шрот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6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Ртуть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latin typeface="Calibri"/>
                          <a:ea typeface="Calibri"/>
                          <a:cs typeface="Times New Roman"/>
                        </a:rPr>
                        <a:t>Кормовые добавки, комбикорма</a:t>
                      </a: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, премиксы, шрот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Тиамулин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latin typeface="Calibri"/>
                          <a:ea typeface="Calibri"/>
                          <a:cs typeface="Times New Roman"/>
                        </a:rPr>
                        <a:t>Комбикорма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Фуразолид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он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latin typeface="Calibri"/>
                          <a:ea typeface="Calibri"/>
                          <a:cs typeface="Times New Roman"/>
                        </a:rPr>
                        <a:t>Комбикорма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25400" cy="715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244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1591" y="2214754"/>
            <a:ext cx="11523133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61950" algn="just">
              <a:buFont typeface="Wingdings" pitchFamily="2" charset="2"/>
              <a:buChar char="v"/>
              <a:defRPr/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 В 2016 году в рамках всех государственных работ ФГБУ «ВГНКИ» провело исследование 123-х проб комбикормов и кормового сырья на содержание </a:t>
            </a:r>
            <a:r>
              <a:rPr lang="ru-RU" sz="1400" dirty="0" err="1">
                <a:ea typeface="Calibri" pitchFamily="34" charset="0"/>
                <a:cs typeface="Times New Roman" pitchFamily="18" charset="0"/>
              </a:rPr>
              <a:t>микотоксинов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, из них 81 – комбикорма и кормовые смеси, 40 – кормовое сырьё (фуражное зерно, жмыхи и т.д.) и 2 – премиксы.</a:t>
            </a:r>
          </a:p>
          <a:p>
            <a:pPr indent="361950" algn="just">
              <a:defRPr/>
            </a:pPr>
            <a:endParaRPr lang="ru-RU" sz="1400" dirty="0">
              <a:ea typeface="Calibri" pitchFamily="34" charset="0"/>
              <a:cs typeface="Times New Roman" pitchFamily="18" charset="0"/>
            </a:endParaRPr>
          </a:p>
          <a:p>
            <a:pPr indent="361950" algn="just">
              <a:buFont typeface="Wingdings" pitchFamily="2" charset="2"/>
              <a:buChar char="v"/>
              <a:defRPr/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 Наличие 22-х различных </a:t>
            </a:r>
            <a:r>
              <a:rPr lang="ru-RU" sz="1400" dirty="0" err="1">
                <a:ea typeface="Calibri" pitchFamily="34" charset="0"/>
                <a:cs typeface="Times New Roman" pitchFamily="18" charset="0"/>
              </a:rPr>
              <a:t>микотоксинов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 было выявлено в 88 пробах (72%) – 35% проб кормового сырья и 91% проб комбикормов. </a:t>
            </a:r>
          </a:p>
          <a:p>
            <a:pPr indent="361950" algn="just">
              <a:buFont typeface="Wingdings" pitchFamily="2" charset="2"/>
              <a:buChar char="v"/>
              <a:defRPr/>
            </a:pPr>
            <a:endParaRPr lang="ru-RU" sz="1400" dirty="0">
              <a:ea typeface="Calibri" pitchFamily="34" charset="0"/>
              <a:cs typeface="Times New Roman" pitchFamily="18" charset="0"/>
            </a:endParaRPr>
          </a:p>
          <a:p>
            <a:pPr indent="361950" algn="just">
              <a:buFont typeface="Wingdings" pitchFamily="2" charset="2"/>
              <a:buChar char="v"/>
              <a:defRPr/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6 проб (5%) содержали </a:t>
            </a:r>
            <a:r>
              <a:rPr lang="ru-RU" sz="1400" dirty="0" err="1">
                <a:ea typeface="Calibri" pitchFamily="34" charset="0"/>
                <a:cs typeface="Times New Roman" pitchFamily="18" charset="0"/>
              </a:rPr>
              <a:t>микотоксины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 в количестве, превышающем ДУ ТС: в 5 пробах был выявлен </a:t>
            </a:r>
            <a:r>
              <a:rPr lang="ru-RU" sz="1400" dirty="0" err="1">
                <a:ea typeface="Calibri" pitchFamily="34" charset="0"/>
                <a:cs typeface="Times New Roman" pitchFamily="18" charset="0"/>
              </a:rPr>
              <a:t>зеараленон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, в 1 пробе – </a:t>
            </a:r>
            <a:r>
              <a:rPr lang="ru-RU" sz="1400" dirty="0" err="1">
                <a:ea typeface="Calibri" pitchFamily="34" charset="0"/>
                <a:cs typeface="Times New Roman" pitchFamily="18" charset="0"/>
              </a:rPr>
              <a:t>дезоксиниваленол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.</a:t>
            </a:r>
          </a:p>
          <a:p>
            <a:pPr indent="361950" algn="just">
              <a:buFont typeface="Wingdings" pitchFamily="2" charset="2"/>
              <a:buChar char="v"/>
              <a:defRPr/>
            </a:pPr>
            <a:endParaRPr lang="ru-RU" sz="1400" dirty="0">
              <a:ea typeface="Calibri" pitchFamily="34" charset="0"/>
              <a:cs typeface="Times New Roman" pitchFamily="18" charset="0"/>
            </a:endParaRPr>
          </a:p>
          <a:p>
            <a:pPr indent="361950" algn="just">
              <a:buFont typeface="Wingdings" pitchFamily="2" charset="2"/>
              <a:buChar char="v"/>
              <a:defRPr/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Высоким оказался процент выявления</a:t>
            </a:r>
            <a:r>
              <a:rPr lang="en-US" sz="14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так называемых </a:t>
            </a:r>
            <a:r>
              <a:rPr lang="ru-RU" sz="1400" b="1" dirty="0">
                <a:ea typeface="Calibri" pitchFamily="34" charset="0"/>
                <a:cs typeface="Times New Roman" pitchFamily="18" charset="0"/>
              </a:rPr>
              <a:t>эмерджентных </a:t>
            </a:r>
            <a:r>
              <a:rPr lang="ru-RU" sz="1400" b="1" dirty="0" err="1">
                <a:ea typeface="Calibri" pitchFamily="34" charset="0"/>
                <a:cs typeface="Times New Roman" pitchFamily="18" charset="0"/>
              </a:rPr>
              <a:t>микотоксинов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, не нормируемых законодательством, но при этом обладающих выраженными токсическими свойствами. </a:t>
            </a:r>
          </a:p>
          <a:p>
            <a:pPr indent="361950" algn="just">
              <a:defRPr/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Были выявлены представители группы </a:t>
            </a:r>
            <a:r>
              <a:rPr lang="ru-RU" sz="1400" b="1" dirty="0" err="1">
                <a:ea typeface="Calibri" pitchFamily="34" charset="0"/>
                <a:cs typeface="Times New Roman" pitchFamily="18" charset="0"/>
              </a:rPr>
              <a:t>альтернариевых</a:t>
            </a:r>
            <a:r>
              <a:rPr lang="ru-RU" sz="1400" b="1" dirty="0">
                <a:ea typeface="Calibri" pitchFamily="34" charset="0"/>
                <a:cs typeface="Times New Roman" pitchFamily="18" charset="0"/>
              </a:rPr>
              <a:t> токсинов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, обладающих </a:t>
            </a:r>
            <a:r>
              <a:rPr lang="ru-RU" sz="1400" dirty="0" err="1">
                <a:ea typeface="Calibri" pitchFamily="34" charset="0"/>
                <a:cs typeface="Times New Roman" pitchFamily="18" charset="0"/>
              </a:rPr>
              <a:t>эмбриогенным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dirty="0" err="1">
                <a:ea typeface="Calibri" pitchFamily="34" charset="0"/>
                <a:cs typeface="Times New Roman" pitchFamily="18" charset="0"/>
              </a:rPr>
              <a:t>тератогенным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1400" dirty="0" err="1">
                <a:ea typeface="Calibri" pitchFamily="34" charset="0"/>
                <a:cs typeface="Times New Roman" pitchFamily="18" charset="0"/>
              </a:rPr>
              <a:t>генотоксическим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 действием: </a:t>
            </a:r>
            <a:r>
              <a:rPr lang="ru-RU" sz="1400" i="1" dirty="0" err="1">
                <a:ea typeface="Calibri" pitchFamily="34" charset="0"/>
                <a:cs typeface="Times New Roman" pitchFamily="18" charset="0"/>
              </a:rPr>
              <a:t>альтернариол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 был</a:t>
            </a:r>
            <a:r>
              <a:rPr lang="en-US" sz="14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обнаружен в 34 пробах (28%) в концентрациях 10,7-85,6 мкг/кг; </a:t>
            </a:r>
            <a:r>
              <a:rPr lang="ru-RU" sz="1400" i="1" dirty="0">
                <a:ea typeface="Calibri" pitchFamily="34" charset="0"/>
                <a:cs typeface="Times New Roman" pitchFamily="18" charset="0"/>
              </a:rPr>
              <a:t>метиловый эфир </a:t>
            </a:r>
            <a:r>
              <a:rPr lang="ru-RU" sz="1400" i="1" dirty="0" err="1">
                <a:ea typeface="Calibri" pitchFamily="34" charset="0"/>
                <a:cs typeface="Times New Roman" pitchFamily="18" charset="0"/>
              </a:rPr>
              <a:t>альтернариола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 в 15 пробах (12%) в диапазоне 22,3 – 169,0 мкг/кг; в 58 пробах (47%) </a:t>
            </a:r>
            <a:r>
              <a:rPr lang="ru-RU" sz="1400" i="1" dirty="0" err="1">
                <a:ea typeface="Calibri" pitchFamily="34" charset="0"/>
                <a:cs typeface="Times New Roman" pitchFamily="18" charset="0"/>
              </a:rPr>
              <a:t>тенуазоновая</a:t>
            </a:r>
            <a:r>
              <a:rPr lang="ru-RU" sz="1400" i="1" dirty="0">
                <a:ea typeface="Calibri" pitchFamily="34" charset="0"/>
                <a:cs typeface="Times New Roman" pitchFamily="18" charset="0"/>
              </a:rPr>
              <a:t> кислота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; в </a:t>
            </a:r>
            <a:r>
              <a:rPr lang="ru-RU" sz="1400" dirty="0" err="1">
                <a:ea typeface="Calibri" pitchFamily="34" charset="0"/>
                <a:cs typeface="Times New Roman" pitchFamily="18" charset="0"/>
              </a:rPr>
              <a:t>43х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 пробах (35%) </a:t>
            </a:r>
            <a:r>
              <a:rPr lang="ru-RU" sz="1400" i="1" dirty="0" err="1">
                <a:ea typeface="Calibri" pitchFamily="34" charset="0"/>
                <a:cs typeface="Times New Roman" pitchFamily="18" charset="0"/>
              </a:rPr>
              <a:t>тентоксин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 (20,3-105,4 мкг/кг).</a:t>
            </a:r>
            <a:r>
              <a:rPr lang="en-US" sz="14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Обладающий цитотоксическим и </a:t>
            </a:r>
            <a:r>
              <a:rPr lang="ru-RU" sz="1400" dirty="0" err="1">
                <a:ea typeface="Calibri" pitchFamily="34" charset="0"/>
                <a:cs typeface="Times New Roman" pitchFamily="18" charset="0"/>
              </a:rPr>
              <a:t>кардиотоксическим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 действием </a:t>
            </a:r>
            <a:r>
              <a:rPr lang="ru-RU" sz="1400" i="1" dirty="0" err="1">
                <a:ea typeface="Calibri" pitchFamily="34" charset="0"/>
                <a:cs typeface="Times New Roman" pitchFamily="18" charset="0"/>
              </a:rPr>
              <a:t>боверицин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 из группы </a:t>
            </a:r>
            <a:r>
              <a:rPr lang="ru-RU" sz="1400" b="1" dirty="0">
                <a:ea typeface="Calibri" pitchFamily="34" charset="0"/>
                <a:cs typeface="Times New Roman" pitchFamily="18" charset="0"/>
              </a:rPr>
              <a:t>циклических </a:t>
            </a:r>
            <a:r>
              <a:rPr lang="ru-RU" sz="1400" b="1" dirty="0" err="1">
                <a:ea typeface="Calibri" pitchFamily="34" charset="0"/>
                <a:cs typeface="Times New Roman" pitchFamily="18" charset="0"/>
              </a:rPr>
              <a:t>гексапептидов</a:t>
            </a:r>
            <a:r>
              <a:rPr lang="ru-RU" sz="14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выявлен</a:t>
            </a:r>
            <a:r>
              <a:rPr lang="ru-RU" sz="14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в 6 пробах (5%) в диапазоне 71,6-124,0 мкг/кг; обладающая выраженным </a:t>
            </a:r>
            <a:r>
              <a:rPr lang="ru-RU" sz="1400" dirty="0" err="1">
                <a:ea typeface="Calibri" pitchFamily="34" charset="0"/>
                <a:cs typeface="Times New Roman" pitchFamily="18" charset="0"/>
              </a:rPr>
              <a:t>иммуносупрессивным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 действием, но применяемая в медицине </a:t>
            </a:r>
            <a:r>
              <a:rPr lang="ru-RU" sz="1400" b="1" dirty="0" err="1">
                <a:ea typeface="Calibri" pitchFamily="34" charset="0"/>
                <a:cs typeface="Times New Roman" pitchFamily="18" charset="0"/>
              </a:rPr>
              <a:t>микофеноловая</a:t>
            </a:r>
            <a:r>
              <a:rPr lang="ru-RU" sz="1400" b="1" dirty="0">
                <a:ea typeface="Calibri" pitchFamily="34" charset="0"/>
                <a:cs typeface="Times New Roman" pitchFamily="18" charset="0"/>
              </a:rPr>
              <a:t> кислота 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была выявлена в двух пробах (2%) в диапазоне 23,6 – 37,7 мкг/кг.</a:t>
            </a:r>
          </a:p>
          <a:p>
            <a:pPr indent="361950" algn="just">
              <a:buFont typeface="Wingdings" pitchFamily="2" charset="2"/>
              <a:buChar char="v"/>
              <a:defRPr/>
            </a:pPr>
            <a:endParaRPr lang="ru-RU" sz="1400" dirty="0">
              <a:ea typeface="Calibri" pitchFamily="34" charset="0"/>
              <a:cs typeface="Times New Roman" pitchFamily="18" charset="0"/>
            </a:endParaRPr>
          </a:p>
          <a:p>
            <a:pPr indent="361950" algn="just">
              <a:buFont typeface="Wingdings" pitchFamily="2" charset="2"/>
              <a:buChar char="v"/>
              <a:defRPr/>
            </a:pPr>
            <a:r>
              <a:rPr lang="ru-RU" sz="1400" dirty="0">
                <a:ea typeface="Calibri" pitchFamily="34" charset="0"/>
                <a:cs typeface="Times New Roman" pitchFamily="18" charset="0"/>
              </a:rPr>
              <a:t>Особую озабоченность вызывают одновременные обнаружения нескольких микотоксинов в одном образце, ввиду того, что </a:t>
            </a:r>
            <a:r>
              <a:rPr lang="ru-RU" sz="1400" dirty="0" err="1">
                <a:ea typeface="Calibri" pitchFamily="34" charset="0"/>
                <a:cs typeface="Times New Roman" pitchFamily="18" charset="0"/>
              </a:rPr>
              <a:t>микотоксины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 обладают синергическим эффектом и способны значительно усиливать токсичность друг друга. В 32-х пробах (26%) было одновременно обнаружено от 4-х до 12 </a:t>
            </a:r>
            <a:r>
              <a:rPr lang="ru-RU" sz="1400" dirty="0" err="1">
                <a:ea typeface="Calibri" pitchFamily="34" charset="0"/>
                <a:cs typeface="Times New Roman" pitchFamily="18" charset="0"/>
              </a:rPr>
              <a:t>микотоксинов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3617" y="356245"/>
            <a:ext cx="1161838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+mn-lt"/>
              </a:rPr>
              <a:t>ОБНАРУЖЕНИЯ МИКОТОКСИНОВ В 2016 ГОДУ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4863" y="1017054"/>
            <a:ext cx="4738358" cy="84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593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067" y="6937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«Эмерджентные </a:t>
            </a:r>
            <a:r>
              <a:rPr lang="ru-RU" sz="2800" b="1" dirty="0" err="1" smtClean="0"/>
              <a:t>микотоксины</a:t>
            </a:r>
            <a:r>
              <a:rPr lang="ru-RU" sz="2800" b="1" dirty="0" smtClean="0"/>
              <a:t>»</a:t>
            </a:r>
            <a:endParaRPr lang="ru-RU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04333" y="1805046"/>
            <a:ext cx="111251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Законодательство Российской Федерации и зарубежных стран устанавливает  максимально допустимые уровни ряда микотоксинов (ДОН, </a:t>
            </a:r>
            <a:r>
              <a:rPr lang="ru-RU" sz="1400" dirty="0" err="1" smtClean="0"/>
              <a:t>зеараленон</a:t>
            </a:r>
            <a:r>
              <a:rPr lang="ru-RU" sz="1400" dirty="0" smtClean="0"/>
              <a:t>, </a:t>
            </a:r>
            <a:r>
              <a:rPr lang="ru-RU" sz="1400" dirty="0" err="1" smtClean="0"/>
              <a:t>афлатоксин</a:t>
            </a:r>
            <a:r>
              <a:rPr lang="ru-RU" sz="1400" dirty="0" smtClean="0"/>
              <a:t> В1, </a:t>
            </a:r>
            <a:r>
              <a:rPr lang="ru-RU" sz="1400" dirty="0" err="1" smtClean="0"/>
              <a:t>охратоксин</a:t>
            </a:r>
            <a:r>
              <a:rPr lang="ru-RU" sz="1400" dirty="0" smtClean="0"/>
              <a:t> А, </a:t>
            </a:r>
            <a:r>
              <a:rPr lang="ru-RU" sz="1400" dirty="0" err="1" smtClean="0"/>
              <a:t>фумонизин</a:t>
            </a:r>
            <a:r>
              <a:rPr lang="ru-RU" sz="1400" dirty="0" smtClean="0"/>
              <a:t> В1, Т-2 токсин). Тем не менее, из-за многообразия видов микроскопических грибов, загрязняющих кормовое сырье, часто наблюдается контаминация кормов и другими </a:t>
            </a:r>
            <a:r>
              <a:rPr lang="ru-RU" sz="1400" dirty="0" err="1" smtClean="0"/>
              <a:t>микотоксинами</a:t>
            </a:r>
            <a:r>
              <a:rPr lang="ru-RU" sz="1400" dirty="0" smtClean="0"/>
              <a:t>, которые не регламентируются законодательством, но способны оказать токсическое действие на животных и человека или </a:t>
            </a:r>
            <a:r>
              <a:rPr lang="ru-RU" sz="1400" b="1" dirty="0" smtClean="0"/>
              <a:t>потенцировать</a:t>
            </a:r>
            <a:r>
              <a:rPr lang="ru-RU" sz="1400" dirty="0" smtClean="0"/>
              <a:t> действие основных групп микотоксинов. Такие </a:t>
            </a:r>
            <a:r>
              <a:rPr lang="ru-RU" sz="1400" dirty="0" err="1" smtClean="0"/>
              <a:t>микотоксины</a:t>
            </a:r>
            <a:r>
              <a:rPr lang="ru-RU" sz="1400" dirty="0" smtClean="0"/>
              <a:t> принято называть </a:t>
            </a:r>
            <a:r>
              <a:rPr lang="ru-RU" sz="1400" b="1" i="1" dirty="0" smtClean="0"/>
              <a:t>эмерджентными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В странах  с умеренным климатом наиболее часто встречаются следующие </a:t>
            </a:r>
            <a:r>
              <a:rPr lang="ru-RU" sz="1400" b="1" i="1" dirty="0" smtClean="0"/>
              <a:t>эмерджентные </a:t>
            </a:r>
            <a:r>
              <a:rPr lang="ru-RU" sz="1400" b="1" i="1" dirty="0" err="1" smtClean="0"/>
              <a:t>микотоксины</a:t>
            </a:r>
            <a:r>
              <a:rPr lang="ru-RU" sz="1400" b="1" i="1" dirty="0" smtClean="0"/>
              <a:t>: </a:t>
            </a:r>
            <a:r>
              <a:rPr lang="ru-RU" sz="1400" b="1" i="1" dirty="0" err="1" smtClean="0"/>
              <a:t>альтернариевые</a:t>
            </a:r>
            <a:r>
              <a:rPr lang="ru-RU" sz="1400" b="1" i="1" dirty="0" smtClean="0"/>
              <a:t> токсины (</a:t>
            </a:r>
            <a:r>
              <a:rPr lang="ru-RU" sz="1400" b="1" i="1" dirty="0" err="1" smtClean="0"/>
              <a:t>альтернариол</a:t>
            </a:r>
            <a:r>
              <a:rPr lang="ru-RU" sz="1400" b="1" i="1" dirty="0" smtClean="0"/>
              <a:t>, </a:t>
            </a:r>
            <a:r>
              <a:rPr lang="ru-RU" sz="1400" b="1" i="1" dirty="0" err="1" smtClean="0"/>
              <a:t>тенуазоновая</a:t>
            </a:r>
            <a:r>
              <a:rPr lang="ru-RU" sz="1400" b="1" i="1" dirty="0" smtClean="0"/>
              <a:t> кислота, </a:t>
            </a:r>
            <a:r>
              <a:rPr lang="ru-RU" sz="1400" b="1" i="1" dirty="0" err="1" smtClean="0"/>
              <a:t>тентоксин</a:t>
            </a:r>
            <a:r>
              <a:rPr lang="ru-RU" sz="1400" b="1" i="1" dirty="0" smtClean="0"/>
              <a:t>), </a:t>
            </a:r>
            <a:r>
              <a:rPr lang="ru-RU" sz="1400" b="1" i="1" dirty="0" err="1" smtClean="0"/>
              <a:t>фузариотоксины</a:t>
            </a:r>
            <a:r>
              <a:rPr lang="ru-RU" sz="1400" b="1" i="1" dirty="0" smtClean="0"/>
              <a:t> (</a:t>
            </a:r>
            <a:r>
              <a:rPr lang="ru-RU" sz="1400" b="1" i="1" dirty="0" err="1" smtClean="0"/>
              <a:t>боверицин</a:t>
            </a:r>
            <a:r>
              <a:rPr lang="ru-RU" sz="1400" b="1" i="1" dirty="0" smtClean="0"/>
              <a:t>, </a:t>
            </a:r>
            <a:r>
              <a:rPr lang="ru-RU" sz="1400" b="1" i="1" dirty="0" err="1" smtClean="0"/>
              <a:t>монилиформин</a:t>
            </a:r>
            <a:r>
              <a:rPr lang="ru-RU" sz="1400" b="1" i="1" dirty="0" smtClean="0"/>
              <a:t>), </a:t>
            </a:r>
            <a:r>
              <a:rPr lang="ru-RU" sz="1400" b="1" i="1" dirty="0" err="1" smtClean="0"/>
              <a:t>микофеноловая</a:t>
            </a:r>
            <a:r>
              <a:rPr lang="ru-RU" sz="1400" b="1" i="1" dirty="0" smtClean="0"/>
              <a:t> кислота и др.</a:t>
            </a:r>
            <a:endParaRPr lang="ru-RU" sz="1400" dirty="0"/>
          </a:p>
        </p:txBody>
      </p:sp>
      <p:pic>
        <p:nvPicPr>
          <p:cNvPr id="6" name="Picture 6" descr="http://www.fermentek.co.il/struct/beauveric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243" y="3714219"/>
            <a:ext cx="2540000" cy="190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76509" y="3700069"/>
            <a:ext cx="9048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ru-RU" sz="1300" b="1" dirty="0" err="1" smtClean="0"/>
              <a:t>Альтернариевые</a:t>
            </a:r>
            <a:r>
              <a:rPr lang="ru-RU" sz="1300" b="1" dirty="0" smtClean="0"/>
              <a:t> токсины </a:t>
            </a:r>
            <a:r>
              <a:rPr lang="ru-RU" sz="1300" dirty="0" smtClean="0"/>
              <a:t>– </a:t>
            </a:r>
            <a:r>
              <a:rPr lang="en-US" sz="1300" dirty="0" smtClean="0"/>
              <a:t> </a:t>
            </a:r>
            <a:r>
              <a:rPr lang="ru-RU" sz="1300" dirty="0" smtClean="0"/>
              <a:t>большая группа метаболитов грибов </a:t>
            </a:r>
            <a:r>
              <a:rPr lang="en-US" sz="1300" dirty="0" err="1" smtClean="0"/>
              <a:t>Alternaria</a:t>
            </a:r>
            <a:r>
              <a:rPr lang="ru-RU" sz="1300" dirty="0" smtClean="0"/>
              <a:t>, отдельные из которых химически идентифицированы и отнесены к представляющим риск для человека и животных веществам. </a:t>
            </a:r>
            <a:r>
              <a:rPr lang="ru-RU" sz="1300" b="1" dirty="0" err="1" smtClean="0"/>
              <a:t>Альтернариол</a:t>
            </a:r>
            <a:r>
              <a:rPr lang="ru-RU" sz="1300" dirty="0" smtClean="0"/>
              <a:t> обладает </a:t>
            </a:r>
            <a:r>
              <a:rPr lang="ru-RU" sz="1300" b="1" dirty="0" err="1" smtClean="0"/>
              <a:t>эмбриотоксическим</a:t>
            </a:r>
            <a:r>
              <a:rPr lang="ru-RU" sz="1300" b="1" dirty="0" smtClean="0"/>
              <a:t> и </a:t>
            </a:r>
            <a:r>
              <a:rPr lang="ru-RU" sz="1300" b="1" dirty="0" err="1" smtClean="0"/>
              <a:t>тератогенным</a:t>
            </a:r>
            <a:r>
              <a:rPr lang="ru-RU" sz="1300" b="1" dirty="0" smtClean="0"/>
              <a:t> </a:t>
            </a:r>
            <a:r>
              <a:rPr lang="ru-RU" sz="1300" dirty="0" smtClean="0"/>
              <a:t>действием. </a:t>
            </a:r>
            <a:r>
              <a:rPr lang="ru-RU" sz="1300" b="1" dirty="0" err="1" smtClean="0"/>
              <a:t>Альтернариол</a:t>
            </a:r>
            <a:r>
              <a:rPr lang="ru-RU" sz="1300" dirty="0" smtClean="0"/>
              <a:t> и его </a:t>
            </a:r>
            <a:r>
              <a:rPr lang="ru-RU" sz="1300" b="1" dirty="0" smtClean="0"/>
              <a:t>метиловый эфир </a:t>
            </a:r>
            <a:r>
              <a:rPr lang="ru-RU" sz="1300" dirty="0" smtClean="0"/>
              <a:t>также проявляют </a:t>
            </a:r>
            <a:r>
              <a:rPr lang="ru-RU" sz="1300" b="1" dirty="0" err="1" smtClean="0"/>
              <a:t>генотоксические</a:t>
            </a:r>
            <a:r>
              <a:rPr lang="ru-RU" sz="1300" dirty="0" smtClean="0"/>
              <a:t> свойства </a:t>
            </a:r>
            <a:r>
              <a:rPr lang="en-US" sz="1300" dirty="0" smtClean="0"/>
              <a:t>in vitro.</a:t>
            </a:r>
            <a:r>
              <a:rPr lang="ru-RU" sz="1300" dirty="0" smtClean="0"/>
              <a:t> </a:t>
            </a:r>
          </a:p>
          <a:p>
            <a:pPr algn="just"/>
            <a:endParaRPr lang="ru-RU" sz="800" dirty="0" smtClean="0"/>
          </a:p>
          <a:p>
            <a:pPr algn="just">
              <a:buBlip>
                <a:blip r:embed="rId3"/>
              </a:buBlip>
            </a:pPr>
            <a:r>
              <a:rPr lang="ru-RU" sz="1300" b="1" dirty="0" err="1" smtClean="0"/>
              <a:t>Боверицин</a:t>
            </a:r>
            <a:r>
              <a:rPr lang="ru-RU" sz="1300" dirty="0" smtClean="0"/>
              <a:t> относится к группе </a:t>
            </a:r>
            <a:r>
              <a:rPr lang="ru-RU" sz="1300" b="1" dirty="0" smtClean="0"/>
              <a:t>циклических </a:t>
            </a:r>
            <a:r>
              <a:rPr lang="ru-RU" sz="1300" b="1" dirty="0" err="1" smtClean="0"/>
              <a:t>гексадепсипептидов</a:t>
            </a:r>
            <a:r>
              <a:rPr lang="ru-RU" sz="1300" dirty="0" smtClean="0"/>
              <a:t>, обладает широким спектром биологической активности, характеризуется </a:t>
            </a:r>
            <a:r>
              <a:rPr lang="ru-RU" sz="1300" b="1" dirty="0" smtClean="0"/>
              <a:t>цитотоксическим</a:t>
            </a:r>
            <a:r>
              <a:rPr lang="ru-RU" sz="1300" dirty="0" smtClean="0"/>
              <a:t> эффектом, обусловленным </a:t>
            </a:r>
            <a:r>
              <a:rPr lang="ru-RU" sz="1300" dirty="0" err="1" smtClean="0"/>
              <a:t>ионофорными</a:t>
            </a:r>
            <a:r>
              <a:rPr lang="ru-RU" sz="1300" dirty="0" smtClean="0"/>
              <a:t> свойствами. – </a:t>
            </a:r>
            <a:r>
              <a:rPr lang="ru-RU" sz="1300" dirty="0" err="1" smtClean="0"/>
              <a:t>боверицин</a:t>
            </a:r>
            <a:r>
              <a:rPr lang="ru-RU" sz="1300" dirty="0" smtClean="0"/>
              <a:t> </a:t>
            </a:r>
            <a:r>
              <a:rPr lang="ru-RU" sz="1300" b="1" dirty="0" smtClean="0"/>
              <a:t>увеличивает проницаемость клеточных мембран для ионов кальция </a:t>
            </a:r>
            <a:r>
              <a:rPr lang="ru-RU" sz="1300" dirty="0" smtClean="0"/>
              <a:t>и таким образом </a:t>
            </a:r>
            <a:r>
              <a:rPr lang="ru-RU" sz="1300" b="1" dirty="0" smtClean="0"/>
              <a:t>индуцирует гибель клетки по механизму </a:t>
            </a:r>
            <a:r>
              <a:rPr lang="ru-RU" sz="1300" b="1" dirty="0" err="1" smtClean="0"/>
              <a:t>апоптоза</a:t>
            </a:r>
            <a:r>
              <a:rPr lang="ru-RU" sz="1300" dirty="0" smtClean="0"/>
              <a:t>. В опытах </a:t>
            </a:r>
            <a:r>
              <a:rPr lang="en-US" sz="1300" dirty="0" smtClean="0"/>
              <a:t>in vivo</a:t>
            </a:r>
            <a:r>
              <a:rPr lang="ru-RU" sz="1300" dirty="0" smtClean="0"/>
              <a:t> отмечалась возможная </a:t>
            </a:r>
            <a:r>
              <a:rPr lang="ru-RU" sz="1300" b="1" dirty="0" err="1" smtClean="0"/>
              <a:t>кардиотоксичность</a:t>
            </a:r>
            <a:r>
              <a:rPr lang="ru-RU" sz="1300" dirty="0" smtClean="0"/>
              <a:t> </a:t>
            </a:r>
            <a:r>
              <a:rPr lang="ru-RU" sz="1300" dirty="0" err="1" smtClean="0"/>
              <a:t>боверицина</a:t>
            </a:r>
            <a:r>
              <a:rPr lang="ru-RU" sz="1300" dirty="0" smtClean="0"/>
              <a:t>.</a:t>
            </a:r>
            <a:r>
              <a:rPr lang="en-US" sz="1300" dirty="0" smtClean="0"/>
              <a:t> </a:t>
            </a:r>
            <a:endParaRPr lang="ru-RU" sz="1300" dirty="0" smtClean="0"/>
          </a:p>
          <a:p>
            <a:pPr algn="just"/>
            <a:endParaRPr lang="ru-RU" sz="800" dirty="0" smtClean="0"/>
          </a:p>
          <a:p>
            <a:pPr algn="just">
              <a:buBlip>
                <a:blip r:embed="rId3"/>
              </a:buBlip>
            </a:pPr>
            <a:r>
              <a:rPr lang="ru-RU" sz="1300" b="1" dirty="0" err="1" smtClean="0"/>
              <a:t>Микофеноловая</a:t>
            </a:r>
            <a:r>
              <a:rPr lang="ru-RU" sz="1300" b="1" dirty="0" smtClean="0"/>
              <a:t> кислота </a:t>
            </a:r>
            <a:r>
              <a:rPr lang="ru-RU" sz="1300" dirty="0" smtClean="0"/>
              <a:t>обладает выраженным </a:t>
            </a:r>
            <a:r>
              <a:rPr lang="ru-RU" sz="1300" b="1" dirty="0" smtClean="0"/>
              <a:t>иммунодепрессивным</a:t>
            </a:r>
            <a:r>
              <a:rPr lang="ru-RU" sz="1300" dirty="0" smtClean="0"/>
              <a:t> действием,  оказывает резкое ингибирующее действие на </a:t>
            </a:r>
            <a:r>
              <a:rPr lang="ru-RU" sz="1300" b="1" dirty="0" err="1" smtClean="0"/>
              <a:t>инозинмонофосфатдегидрогеназу</a:t>
            </a:r>
            <a:r>
              <a:rPr lang="ru-RU" sz="1300" b="1" dirty="0" smtClean="0"/>
              <a:t> </a:t>
            </a:r>
            <a:r>
              <a:rPr lang="ru-RU" sz="1300" dirty="0" smtClean="0"/>
              <a:t>– фермент, участвующий в синтезе </a:t>
            </a:r>
            <a:r>
              <a:rPr lang="ru-RU" sz="1300" b="1" dirty="0" smtClean="0"/>
              <a:t>ДНК</a:t>
            </a:r>
            <a:r>
              <a:rPr lang="ru-RU" sz="1300" dirty="0" smtClean="0"/>
              <a:t> в растущих клетках.</a:t>
            </a:r>
          </a:p>
          <a:p>
            <a:pPr algn="just"/>
            <a:endParaRPr lang="ru-RU" sz="800" dirty="0" smtClean="0"/>
          </a:p>
          <a:p>
            <a:pPr algn="just">
              <a:buBlip>
                <a:blip r:embed="rId3"/>
              </a:buBlip>
            </a:pPr>
            <a:r>
              <a:rPr lang="ru-RU" sz="1300" b="1" dirty="0" err="1" smtClean="0"/>
              <a:t>Монилиформин</a:t>
            </a:r>
            <a:r>
              <a:rPr lang="ru-RU" sz="1300" dirty="0" smtClean="0"/>
              <a:t> характеризуется высокой токсичностью </a:t>
            </a:r>
            <a:r>
              <a:rPr lang="ru-RU" sz="1300" b="1" dirty="0" smtClean="0"/>
              <a:t>для с/х птицы</a:t>
            </a:r>
            <a:r>
              <a:rPr lang="ru-RU" sz="1300" dirty="0" smtClean="0"/>
              <a:t>,  оказывает сильное синергическое действие по отношению к </a:t>
            </a:r>
            <a:r>
              <a:rPr lang="ru-RU" sz="1300" b="1" dirty="0" err="1" smtClean="0"/>
              <a:t>фумонизинам</a:t>
            </a:r>
            <a:r>
              <a:rPr lang="ru-RU" sz="1300" b="1" dirty="0" smtClean="0"/>
              <a:t>, </a:t>
            </a:r>
            <a:r>
              <a:rPr lang="ru-RU" sz="1300" b="1" dirty="0" err="1" smtClean="0"/>
              <a:t>фузариевой</a:t>
            </a:r>
            <a:r>
              <a:rPr lang="ru-RU" sz="1300" b="1" dirty="0" smtClean="0"/>
              <a:t> кислоте </a:t>
            </a:r>
            <a:r>
              <a:rPr lang="ru-RU" sz="1300" dirty="0" smtClean="0"/>
              <a:t>и другим </a:t>
            </a:r>
            <a:r>
              <a:rPr lang="ru-RU" sz="1300" dirty="0" err="1" smtClean="0"/>
              <a:t>фузариотоксинам</a:t>
            </a:r>
            <a:r>
              <a:rPr lang="ru-RU" sz="1300" dirty="0" smtClean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34462" y="1758461"/>
            <a:ext cx="11347938" cy="5370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3600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Диоксины</a:t>
            </a:r>
            <a:r>
              <a:rPr kumimoji="0" lang="ru-RU" sz="19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 и </a:t>
            </a:r>
            <a:r>
              <a:rPr kumimoji="0" lang="ru-RU" sz="19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диоксиноподобные</a:t>
            </a:r>
            <a:r>
              <a:rPr kumimoji="0" lang="ru-RU" sz="19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9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полихлорированные</a:t>
            </a:r>
            <a:r>
              <a:rPr kumimoji="0" lang="ru-RU" sz="19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9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бифенилы</a:t>
            </a:r>
            <a:r>
              <a:rPr kumimoji="0" lang="ru-RU" sz="19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 (</a:t>
            </a:r>
            <a:r>
              <a:rPr kumimoji="0" lang="ru-RU" sz="19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дп-ПХБ</a:t>
            </a:r>
            <a:r>
              <a:rPr kumimoji="0" lang="ru-RU" sz="19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) </a:t>
            </a:r>
            <a:r>
              <a:rPr kumimoji="0" lang="ru-RU" sz="19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относятся к наиболее токсичным загрязнителям кормов.</a:t>
            </a:r>
          </a:p>
          <a:p>
            <a:pPr marL="0" marR="0" lvl="0" indent="3600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95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  <a:ea typeface="+mn-ea"/>
              <a:cs typeface="Arial" pitchFamily="34" charset="0"/>
            </a:endParaRPr>
          </a:p>
          <a:p>
            <a:pPr marL="0" marR="0" lvl="0" indent="3600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Вещества обладают канцерогенным эффектом, вызывают нарушения в работе иммунной, эндокринной и др. систем и органов. </a:t>
            </a:r>
            <a:r>
              <a:rPr kumimoji="0" lang="ru-RU" sz="195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Контаминанты</a:t>
            </a:r>
            <a:r>
              <a:rPr kumimoji="0" lang="ru-RU" sz="19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 способны накапливаться в пищевых цепях и чрезвычайно устойчивы в окружающей среде.</a:t>
            </a:r>
          </a:p>
          <a:p>
            <a:pPr marL="0" marR="0" lvl="0" indent="3600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95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  <a:ea typeface="+mn-ea"/>
              <a:cs typeface="Arial" pitchFamily="34" charset="0"/>
            </a:endParaRPr>
          </a:p>
          <a:p>
            <a:pPr marL="0" marR="0" lvl="0" indent="3600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5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Диоксины</a:t>
            </a:r>
            <a:r>
              <a:rPr kumimoji="0" lang="ru-RU" sz="19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 образуются главным образом как побочный продукт  ряда производств, в первую очередь химического, также они образуются при сжигании мусора. ПХБ до 80х годов прошлого века активно производили для использования в качестве диэлектриков и смазочных материалов, пока не была установлена их колоссальная опасность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3600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600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9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Благодаря высокой растворимости в жирах и накоплению по мере продвижения по пищевой цепи, наиболее загрязнённые </a:t>
            </a:r>
            <a:r>
              <a:rPr kumimoji="0" lang="ru-RU" sz="195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диоксинами</a:t>
            </a:r>
            <a:r>
              <a:rPr kumimoji="0" lang="ru-RU" sz="19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 и ПХБ виды кормов </a:t>
            </a:r>
            <a:r>
              <a:rPr kumimoji="0" lang="ru-RU" sz="195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– </a:t>
            </a:r>
            <a:r>
              <a:rPr kumimoji="0" lang="ru-RU" sz="19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жиры и мука животного происхождения (в первую очередь рыбьи), а также растительные жиры.</a:t>
            </a:r>
            <a:r>
              <a:rPr kumimoji="0" lang="ru-RU" sz="195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9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В группе риска и </a:t>
            </a:r>
            <a:r>
              <a:rPr kumimoji="0" lang="ru-RU" sz="19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минеральные добавки (оксид цинка, сульфат меди и</a:t>
            </a:r>
            <a:r>
              <a:rPr kumimoji="0" lang="ru-RU" sz="195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95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тд</a:t>
            </a:r>
            <a:r>
              <a:rPr kumimoji="0" lang="ru-RU" sz="195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)</a:t>
            </a:r>
            <a:r>
              <a:rPr kumimoji="0" lang="ru-RU" sz="19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3600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600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600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600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600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600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itchFamily="34" charset="0"/>
              <a:ea typeface="+mn-ea"/>
              <a:cs typeface="Arial" pitchFamily="34" charset="0"/>
            </a:endParaRPr>
          </a:p>
          <a:p>
            <a:pPr marL="0" marR="0" lvl="0" indent="3600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95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itchFamily="34" charset="0"/>
              <a:ea typeface="+mn-ea"/>
              <a:cs typeface="Arial" pitchFamily="34" charset="0"/>
            </a:endParaRPr>
          </a:p>
          <a:p>
            <a:pPr marL="0" marR="0" lvl="0" indent="360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endParaRPr kumimoji="0" lang="ru-RU" sz="195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6660" y="339970"/>
            <a:ext cx="8497888" cy="1066800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marL="58738" indent="26988" algn="ctr" defTabSz="1558925">
              <a:lnSpc>
                <a:spcPct val="110000"/>
              </a:lnSpc>
              <a:buFont typeface="Georgia" pitchFamily="18" charset="0"/>
              <a:buNone/>
            </a:pPr>
            <a:r>
              <a:rPr lang="ru-RU" altLang="ru-RU" sz="2400" b="1" dirty="0" smtClean="0">
                <a:effectLst/>
                <a:latin typeface="Trebuchet MS" pitchFamily="34" charset="0"/>
                <a:cs typeface="Arial" charset="0"/>
              </a:rPr>
              <a:t/>
            </a:r>
            <a:br>
              <a:rPr lang="ru-RU" altLang="ru-RU" sz="2400" b="1" dirty="0" smtClean="0">
                <a:effectLst/>
                <a:latin typeface="Trebuchet MS" pitchFamily="34" charset="0"/>
                <a:cs typeface="Arial" charset="0"/>
              </a:rPr>
            </a:br>
            <a:r>
              <a:rPr lang="ru-RU" altLang="ru-RU" sz="2800" b="1" dirty="0" smtClean="0">
                <a:effectLst/>
                <a:latin typeface="Trebuchet MS" pitchFamily="34" charset="0"/>
                <a:cs typeface="Arial" charset="0"/>
              </a:rPr>
              <a:t>КОНТАМИНАЦИЯ  КОРМОВ ДИОКСИНАМИ И ПХБ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3739" y="1817077"/>
            <a:ext cx="10791092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58775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Загрязнение пищи и кормов – основная причина попадания </a:t>
            </a:r>
            <a:r>
              <a:rPr kumimoji="0" lang="ru-RU" altLang="ru-RU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диоксинов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 и </a:t>
            </a:r>
            <a:r>
              <a:rPr kumimoji="0" lang="ru-RU" altLang="ru-RU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дп-ПХБ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 в организм как человека и животных, соответственно. 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Более  90% </a:t>
            </a:r>
            <a:r>
              <a:rPr kumimoji="0" lang="ru-RU" alt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диоксиноподобных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 ПХБ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поступает в организм человека с 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пищевыми продуктами животного происхождения.</a:t>
            </a:r>
          </a:p>
          <a:p>
            <a:pPr marL="0" marR="0" lvl="0" indent="358775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  <a:p>
            <a:pPr marL="0" marR="0" lvl="0" indent="358775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В 2008 году в образцах свинины из Ирландии были выявлены концентрации </a:t>
            </a:r>
            <a:r>
              <a:rPr kumimoji="0" lang="ru-RU" altLang="ru-RU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диоксинов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 в 100 раз превышающие признанные безопасными для здоровья уровни. Повышенные уровни были выявлены также в говядине и молоке. Загрязнённая продукция успела из Ирландии попасть в 23 страны, включая Россию. Причиной оказалось попадание в корм животным трансформаторного масла, содержащего ПХБ и </a:t>
            </a:r>
            <a:r>
              <a:rPr kumimoji="0" lang="ru-RU" altLang="ru-RU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диоксины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.</a:t>
            </a:r>
          </a:p>
          <a:p>
            <a:pPr marL="0" marR="0" lvl="0" indent="358775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  <a:p>
            <a:pPr marL="0" marR="0" lvl="0" indent="358775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В 2011 году был описан случай выявления в Корее повышенной концентрации </a:t>
            </a:r>
            <a:r>
              <a:rPr kumimoji="0" lang="ru-RU" altLang="ru-RU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диоксинов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 в Чилийской свинине. При расследовании выяснилось, что причиной заключалась в потребление животными на ферме загрязнённого оксида цинка. </a:t>
            </a:r>
            <a:r>
              <a:rPr kumimoji="0" lang="ru-RU" altLang="ru-RU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Диоксины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 образовывались в производственном процессе очистки металла, и в итоге, через кормовую добавку едва не попали на стол потребителя.</a:t>
            </a:r>
          </a:p>
          <a:p>
            <a:pPr marL="0" marR="0" lvl="0" indent="358775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  <a:p>
            <a:pPr marL="0" marR="0" lvl="0" indent="358775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  <a:p>
            <a:pPr marL="0" marR="0" lvl="0" indent="358775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  <a:p>
            <a:pPr marL="0" marR="0" lvl="0" indent="358775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  <a:p>
            <a:pPr marL="0" marR="0" lvl="0" indent="358775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  <a:p>
            <a:pPr marL="0" marR="0" lvl="0" indent="358775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  <a:p>
            <a:pPr marL="0" marR="0" lvl="0" indent="358775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  <a:p>
            <a:pPr marL="0" marR="0" lvl="0" indent="358775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7707" y="808892"/>
            <a:ext cx="8610600" cy="6397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ru-RU" altLang="ru-RU" sz="2800" b="1" dirty="0" smtClean="0">
                <a:effectLst/>
                <a:latin typeface="Trebuchet MS" pitchFamily="34" charset="0"/>
                <a:cs typeface="Arial" charset="0"/>
              </a:rPr>
              <a:t>КОНТАМИНАЦИЯ КОРМОВ  ДИОКСИНАМИ И ПХБ</a:t>
            </a:r>
            <a:endParaRPr lang="ru-RU" altLang="ru-RU" sz="2800" b="1" dirty="0" smtClean="0">
              <a:effectLst/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68216" y="1822937"/>
            <a:ext cx="10709031" cy="541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3600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Благодаря способности к </a:t>
            </a:r>
            <a:r>
              <a:rPr kumimoji="0" lang="ru-RU" altLang="ru-RU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биоаккумуляции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, уровни «</a:t>
            </a:r>
            <a:r>
              <a:rPr kumimoji="0" lang="ru-RU" altLang="ru-RU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диоксиноподобных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» ПХБ в тканях рыб могут в тысячи раз превышать их концентрацию в окружающей среде. Одним из наиболее неблагополучных в этом отношении является регион Балтийского моря.</a:t>
            </a:r>
          </a:p>
          <a:p>
            <a:pPr marL="0" marR="0" lvl="0" indent="3600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  <a:ea typeface="+mn-ea"/>
              <a:cs typeface="Arial" pitchFamily="34" charset="0"/>
            </a:endParaRPr>
          </a:p>
          <a:p>
            <a:pPr marL="0" marR="0" lvl="0" indent="3600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Существует явное различие между уровнем загрязнения рыбной муки, происходящей из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Тихоокеанского региона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и рыбной муки из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Атлантического океана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 и северных морей.</a:t>
            </a:r>
          </a:p>
          <a:p>
            <a:pPr marL="0" marR="0" lvl="0" indent="3600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  <a:ea typeface="+mn-ea"/>
              <a:cs typeface="Arial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Концентрации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диоксинов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 и ПХБ в  рыбной муке из рыбы Атлантического океана, в среднем,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выше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, чем в Тихоокеанской.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Высокие концентрации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этих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токсикантов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 обнаруживаются в рыбе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из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внутренних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 морей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, где в водную среду попадают сточные воды или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отходы промышленных предприятий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( например продукты отбеливания бумажной пульпы и др.).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9062" y="715108"/>
            <a:ext cx="8610600" cy="6397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ru-RU" altLang="ru-RU" sz="2800" b="1" dirty="0" smtClean="0">
                <a:effectLst/>
                <a:latin typeface="Trebuchet MS" pitchFamily="34" charset="0"/>
                <a:cs typeface="Arial" charset="0"/>
              </a:rPr>
              <a:t>КОНТАМИНАЦИЯ КОРМОВ  ДИОКСИНАМИ И ПХБ</a:t>
            </a:r>
            <a:endParaRPr lang="ru-RU" altLang="ru-RU" sz="2800" b="1" dirty="0" smtClean="0">
              <a:effectLst/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Картинки по запросу who"/>
          <p:cNvSpPr>
            <a:spLocks noChangeAspect="1" noChangeArrowheads="1"/>
          </p:cNvSpPr>
          <p:nvPr/>
        </p:nvSpPr>
        <p:spPr bwMode="auto">
          <a:xfrm>
            <a:off x="300052" y="-144461"/>
            <a:ext cx="400008" cy="304801"/>
          </a:xfrm>
          <a:prstGeom prst="rect">
            <a:avLst/>
          </a:prstGeom>
          <a:noFill/>
        </p:spPr>
        <p:txBody>
          <a:bodyPr vert="horz" wrap="square" lIns="107752" tIns="53876" rIns="107752" bIns="53876" numCol="1" anchor="t" anchorCtr="0" compatLnSpc="1">
            <a:prstTxWarp prst="textNoShape">
              <a:avLst/>
            </a:prstTxWarp>
          </a:bodyPr>
          <a:lstStyle/>
          <a:p>
            <a:endParaRPr lang="ru-RU" sz="2857"/>
          </a:p>
        </p:txBody>
      </p:sp>
      <p:sp>
        <p:nvSpPr>
          <p:cNvPr id="4100" name="AutoShape 4" descr="Картинки по запросу who"/>
          <p:cNvSpPr>
            <a:spLocks noChangeAspect="1" noChangeArrowheads="1"/>
          </p:cNvSpPr>
          <p:nvPr/>
        </p:nvSpPr>
        <p:spPr bwMode="auto">
          <a:xfrm>
            <a:off x="300052" y="-144461"/>
            <a:ext cx="400008" cy="304801"/>
          </a:xfrm>
          <a:prstGeom prst="rect">
            <a:avLst/>
          </a:prstGeom>
          <a:noFill/>
        </p:spPr>
        <p:txBody>
          <a:bodyPr vert="horz" wrap="square" lIns="107752" tIns="53876" rIns="107752" bIns="53876" numCol="1" anchor="t" anchorCtr="0" compatLnSpc="1">
            <a:prstTxWarp prst="textNoShape">
              <a:avLst/>
            </a:prstTxWarp>
          </a:bodyPr>
          <a:lstStyle/>
          <a:p>
            <a:endParaRPr lang="ru-RU" sz="2857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60903" y="3653954"/>
          <a:ext cx="11316831" cy="3003549"/>
        </p:xfrm>
        <a:graphic>
          <a:graphicData uri="http://schemas.openxmlformats.org/drawingml/2006/table">
            <a:tbl>
              <a:tblPr/>
              <a:tblGrid>
                <a:gridCol w="1412457"/>
                <a:gridCol w="1037600"/>
                <a:gridCol w="1131930"/>
                <a:gridCol w="1226257"/>
                <a:gridCol w="1129085"/>
                <a:gridCol w="4119781"/>
                <a:gridCol w="1259721"/>
              </a:tblGrid>
              <a:tr h="537616">
                <a:tc>
                  <a:txBody>
                    <a:bodyPr/>
                    <a:lstStyle/>
                    <a:p>
                      <a:pPr marL="147638" marR="0" lvl="0" indent="-147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Страна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54689" marR="54689" marT="27356" marB="273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Продукция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54689" marR="54689" marT="27356" marB="273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Исследова-но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образцов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54689" marR="54689" marT="27356" marB="273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Кол-во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положитель-ных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проб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обнаруже-ния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54689" marR="54689" marT="27356" marB="273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Нормы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ТР ТС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Calibri" pitchFamily="34" charset="0"/>
                        </a:rPr>
                        <a:t>*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01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Марокко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Мука рыбная кормовая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54689" marR="54689" marT="27356" marB="273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Токсичные элементы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(Мышьяк 2,3-3,4 мг/кг), (Цинк 104 мг/кг), (Кадмий 1,1-1,3 мг/кг)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Мышьяк не более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2,0 мг/кг;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Цинк не более 100 мг/кг;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Кадмий не более 1,0 мг/кг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Дания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4689" marR="54689" marT="27356" marB="273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Токсичные элементы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(Мышьяк 4,5-14,0 мг/кг), (Цинк 110-119 мг/кг)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Германия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4689" marR="54689" marT="27356" marB="273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Токсичные элементы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(Мышьяк 2,7-4,6 мг/кг), (Цинк 113 мг/кг)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Россия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54689" marR="54689" marT="27356" marB="273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Токсичные элементы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(Мышьяк 2,2-14,0 мг/кг),(Цинк 103,0-169,0 мг/кг)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Мавритания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4689" marR="54689" marT="27356" marB="273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87,5</a:t>
                      </a: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Токсичные элементы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(Мышьяк 2,1-2,7 мг/кг), (Цинк – 121 мг/кг)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Р.Беларусь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4689" marR="54689" marT="27356" marB="273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Токсичные элементы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(Мышьяк 4,9 мг/кг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),(Цинк 228 мг/кг)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52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93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54689" marR="54689" marT="27356" marB="273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88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94,6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444437" y="771718"/>
            <a:ext cx="9570204" cy="279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lnSpc>
                <a:spcPct val="114000"/>
              </a:lnSpc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Сведения из систем оповещения о рисках и научные данные о загрязнении рыбной муки ксенобиотиками и патогенными микроорганизмами свидетельствуют о том, что данный вид кормовой продукции представляет повышенную опасность для здоровья сельскохозяйственных животных.</a:t>
            </a:r>
          </a:p>
          <a:p>
            <a:pPr algn="just" eaLnBrk="0" hangingPunct="0">
              <a:lnSpc>
                <a:spcPct val="114000"/>
              </a:lnSpc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В соответствии с указанием Россельхознадзора № ФС-НВ-2/9521 от 08.06.2015 года в ФГБУ «ВГНКИ» </a:t>
            </a:r>
            <a:r>
              <a:rPr lang="ru-RU" sz="1100" b="1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поступило 93 образца рыбной муки </a:t>
            </a:r>
            <a:r>
              <a:rPr lang="ru-RU" sz="11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отечественного и зарубежного производства на исследования по показателям безопасности. </a:t>
            </a:r>
            <a:r>
              <a:rPr lang="ru-RU" sz="1100" u="sng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В 88 из 93 исследованных образцов рыбной муки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 выявлено превышение допустимых норм мышьяк, кадмия и цинка (</a:t>
            </a:r>
            <a:r>
              <a:rPr lang="ru-RU" sz="1100" u="sng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эффективность </a:t>
            </a:r>
            <a:r>
              <a:rPr lang="ru-RU" sz="1100" b="1" u="sng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94,6 %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).</a:t>
            </a:r>
          </a:p>
          <a:p>
            <a:pPr algn="just" eaLnBrk="0" hangingPunct="0">
              <a:lnSpc>
                <a:spcPct val="114000"/>
              </a:lnSpc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100" dirty="0">
                <a:latin typeface="+mn-lt"/>
              </a:rPr>
              <a:t>Мышьяк может находиться в объектах анализа в различных химических соединениях и токсичность этих соединений значительно отличается друг от друга. Органические соединения мышьяка значительно менее токсичны, чем неорганические.</a:t>
            </a:r>
            <a:endParaRPr lang="ru-RU" sz="11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 eaLnBrk="0" hangingPunct="0">
              <a:lnSpc>
                <a:spcPct val="114000"/>
              </a:lnSpc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Ветеринарно-санитарные правила Таможенного союза регламентируют допустимые уровни содержания </a:t>
            </a:r>
            <a:r>
              <a:rPr lang="ru-RU" sz="1100" u="sng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общего мышьяка</a:t>
            </a:r>
            <a:r>
              <a:rPr lang="ru-RU" sz="11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в муке рыбной кормовой на уровне</a:t>
            </a:r>
            <a:r>
              <a:rPr lang="ru-RU" sz="11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2 мг/кг</a:t>
            </a:r>
            <a:r>
              <a:rPr lang="ru-RU" sz="11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в то время как на территории ЕС (правило S.L.437.59) это значение составляет </a:t>
            </a:r>
            <a:r>
              <a:rPr lang="ru-RU" sz="11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25 мг/кг.</a:t>
            </a:r>
            <a:r>
              <a:rPr lang="ru-RU" sz="11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При этом обязательным является контроль содержания </a:t>
            </a:r>
            <a:r>
              <a:rPr lang="ru-RU" sz="1100" u="sng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токсичных неорганических соединений мышьяка</a:t>
            </a:r>
            <a:r>
              <a:rPr lang="ru-RU" sz="11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содержание которых не должно превышать </a:t>
            </a:r>
            <a:r>
              <a:rPr lang="ru-RU" sz="11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2 мг/кг.</a:t>
            </a:r>
          </a:p>
          <a:p>
            <a:pPr algn="just" eaLnBrk="0" hangingPunct="0">
              <a:lnSpc>
                <a:spcPct val="114000"/>
              </a:lnSpc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В РФ до настоящего времени отсутствовали официальные методики раздельного определения органических и неорганических соединений мышьяка в рыбе и нерыбной продукции.</a:t>
            </a:r>
          </a:p>
          <a:p>
            <a:pPr algn="just" eaLnBrk="0" hangingPunct="0">
              <a:lnSpc>
                <a:spcPct val="114000"/>
              </a:lnSpc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В ФГБУ «ВГНКИ» разработана методика определения органических и неорганических соединений мышьяка в морепродуктах методом ВЭЖХ-ИСП-МС, которая позволят более объективно оценивать риск для здоровья потребителей по этому показателю.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29" y="2167316"/>
            <a:ext cx="2089343" cy="80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584357" y="185784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ИССЛЕДОВАНИЯ РЫБНОЙ </a:t>
            </a:r>
            <a:r>
              <a:rPr lang="ru-RU" altLang="ru-RU" b="1" dirty="0" smtClean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МУКИ В 2015 году </a:t>
            </a:r>
            <a:endParaRPr lang="ru-RU" altLang="ru-RU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08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26733" y="194734"/>
            <a:ext cx="9144000" cy="1470025"/>
          </a:xfrm>
          <a:prstGeom prst="rect">
            <a:avLst/>
          </a:prstGeom>
          <a:effectLst/>
        </p:spPr>
        <p:txBody>
          <a:bodyPr/>
          <a:lstStyle/>
          <a:p>
            <a:pPr marL="319088" indent="-319088" algn="ctr" eaLnBrk="1" hangingPunct="1">
              <a:buClr>
                <a:srgbClr val="C3260C"/>
              </a:buClr>
              <a:buSzPct val="128000"/>
              <a:defRPr/>
            </a:pPr>
            <a:r>
              <a:rPr lang="ru-RU" altLang="ru-RU" sz="2800" b="1" dirty="0">
                <a:latin typeface="Trebuchet MS" pitchFamily="34" charset="0"/>
                <a:ea typeface="+mj-ea"/>
                <a:cs typeface="Arial" pitchFamily="34" charset="0"/>
              </a:rPr>
              <a:t>ЗАГРЯЗНЕННЫЕ САЛЬМОНЕЛЛАМИ КОРМА - СЕРЬЕЗНЫЙ ФАКТОР РИСКА</a:t>
            </a:r>
          </a:p>
        </p:txBody>
      </p:sp>
      <p:sp>
        <p:nvSpPr>
          <p:cNvPr id="8" name="Содержимое 1"/>
          <p:cNvSpPr>
            <a:spLocks noGrp="1"/>
          </p:cNvSpPr>
          <p:nvPr>
            <p:ph idx="4294967295"/>
          </p:nvPr>
        </p:nvSpPr>
        <p:spPr>
          <a:xfrm>
            <a:off x="2870200" y="1549400"/>
            <a:ext cx="7924800" cy="1447800"/>
          </a:xfrm>
        </p:spPr>
        <p:txBody>
          <a:bodyPr/>
          <a:lstStyle/>
          <a:p>
            <a:pPr algn="ctr"/>
            <a:r>
              <a:rPr lang="ru-RU" altLang="ru-RU" sz="2600" b="1" dirty="0" smtClean="0">
                <a:latin typeface="Trebuchet MS" pitchFamily="34" charset="0"/>
                <a:cs typeface="Arial" charset="0"/>
              </a:rPr>
              <a:t>Сальмонеллез животных регистрируется во всех регионах Российской Федерации. </a:t>
            </a:r>
          </a:p>
          <a:p>
            <a:pPr algn="ctr">
              <a:buFont typeface="Georgia" pitchFamily="18" charset="0"/>
              <a:buNone/>
            </a:pPr>
            <a:r>
              <a:rPr lang="ru-RU" altLang="ru-RU" sz="2600" b="1" dirty="0" smtClean="0">
                <a:latin typeface="Trebuchet MS" pitchFamily="34" charset="0"/>
                <a:cs typeface="Arial" charset="0"/>
              </a:rPr>
              <a:t>Наиболее частыми возбудителями являются:</a:t>
            </a:r>
          </a:p>
          <a:p>
            <a:pPr algn="ctr"/>
            <a:endParaRPr lang="ru-RU" altLang="ru-RU" sz="2600" dirty="0" smtClean="0">
              <a:latin typeface="Trebuchet MS" pitchFamily="34" charset="0"/>
            </a:endParaRPr>
          </a:p>
          <a:p>
            <a:pPr algn="ctr">
              <a:buFontTx/>
              <a:buNone/>
            </a:pPr>
            <a:endParaRPr lang="ru-RU" altLang="ru-RU" sz="2600" dirty="0" smtClean="0">
              <a:latin typeface="Trebuchet MS" pitchFamily="34" charset="0"/>
            </a:endParaRPr>
          </a:p>
          <a:p>
            <a:pPr algn="ctr">
              <a:buFontTx/>
              <a:buNone/>
            </a:pPr>
            <a:endParaRPr lang="ru-RU" altLang="ru-RU" sz="2600" dirty="0" smtClean="0">
              <a:latin typeface="Trebuchet MS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863600" y="2794000"/>
          <a:ext cx="1039706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147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40113" y="631479"/>
            <a:ext cx="82089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i="1" dirty="0">
                <a:latin typeface="Trebuchet MS" pitchFamily="34" charset="0"/>
              </a:rPr>
              <a:t>Продовольственная безопасность Российской Федерации является одним из главных направлений обеспечения национальной безопасности страны в среднесрочной перспективе, фактором сохранения ее государственности и суверенитета, важнейшей составляющей демографической политики*.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14600" y="5044289"/>
            <a:ext cx="81534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dirty="0">
              <a:solidFill>
                <a:srgbClr val="002060"/>
              </a:solidFill>
              <a:latin typeface="Trebuchet MS" pitchFamily="34" charset="0"/>
            </a:endParaRPr>
          </a:p>
          <a:p>
            <a:pPr eaLnBrk="1" hangingPunct="1"/>
            <a:endParaRPr lang="ru-RU" altLang="ru-RU" dirty="0">
              <a:solidFill>
                <a:srgbClr val="002060"/>
              </a:solidFill>
              <a:latin typeface="Trebuchet MS" pitchFamily="34" charset="0"/>
            </a:endParaRPr>
          </a:p>
          <a:p>
            <a:pPr algn="ctr" eaLnBrk="1" hangingPunct="1"/>
            <a:r>
              <a:rPr lang="ru-RU" altLang="ru-RU" dirty="0">
                <a:latin typeface="Trebuchet MS" pitchFamily="34" charset="0"/>
              </a:rPr>
              <a:t>*Доктрина продовольственной безопасности Российской Федерации</a:t>
            </a:r>
          </a:p>
          <a:p>
            <a:pPr eaLnBrk="1" hangingPunct="1"/>
            <a:endParaRPr lang="ru-RU" altLang="ru-RU" sz="3200" dirty="0">
              <a:solidFill>
                <a:schemeClr val="tx2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69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98800" y="361950"/>
            <a:ext cx="8316913" cy="1143000"/>
          </a:xfrm>
          <a:noFill/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buFont typeface="Georgia" pitchFamily="18" charset="0"/>
              <a:buNone/>
            </a:pPr>
            <a:r>
              <a:rPr lang="ru-RU" altLang="ru-RU" sz="2800" b="1" dirty="0" smtClean="0">
                <a:effectLst/>
                <a:latin typeface="Arial" charset="0"/>
                <a:cs typeface="Arial" charset="0"/>
              </a:rPr>
              <a:t>КЛАССИФИКАЦИЯ КОРМОВЫХ ИНГРЕДИЕНТОВ В ЗАВИСИМОСТИ ОТ УРОВНЯ РИСКА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4294967295"/>
          </p:nvPr>
        </p:nvSpPr>
        <p:spPr>
          <a:xfrm>
            <a:off x="940532" y="1846752"/>
            <a:ext cx="10798175" cy="4776787"/>
          </a:xfrm>
        </p:spPr>
        <p:txBody>
          <a:bodyPr>
            <a:normAutofit/>
          </a:bodyPr>
          <a:lstStyle/>
          <a:p>
            <a:pPr marL="0" indent="358775"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Trebuchet MS" pitchFamily="34" charset="0"/>
                <a:cs typeface="Arial" charset="0"/>
              </a:rPr>
              <a:t>наивысший  уровень риска – белки животного происхождения (мясная и мясокостная мука, рыбная мука)</a:t>
            </a:r>
            <a:r>
              <a:rPr lang="en-US" altLang="ru-RU" sz="2400" dirty="0" smtClean="0">
                <a:latin typeface="Trebuchet MS" pitchFamily="34" charset="0"/>
                <a:cs typeface="Arial" charset="0"/>
              </a:rPr>
              <a:t>;</a:t>
            </a:r>
            <a:endParaRPr lang="ru-RU" altLang="ru-RU" sz="2400" dirty="0" smtClean="0">
              <a:latin typeface="Trebuchet MS" pitchFamily="34" charset="0"/>
              <a:cs typeface="Arial" charset="0"/>
            </a:endParaRPr>
          </a:p>
          <a:p>
            <a:pPr marL="0" indent="358775"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dirty="0" smtClean="0">
              <a:latin typeface="Trebuchet MS" pitchFamily="34" charset="0"/>
              <a:cs typeface="Arial" charset="0"/>
            </a:endParaRPr>
          </a:p>
          <a:p>
            <a:pPr marL="0" indent="358775"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Trebuchet MS" pitchFamily="34" charset="0"/>
                <a:cs typeface="Arial" charset="0"/>
              </a:rPr>
              <a:t>второй уровень риска - белки растительного происхождения (соевый шрот, кукурузный шрот, кукурузный </a:t>
            </a:r>
            <a:r>
              <a:rPr lang="ru-RU" altLang="ru-RU" sz="2400" dirty="0" err="1" smtClean="0">
                <a:latin typeface="Trebuchet MS" pitchFamily="34" charset="0"/>
                <a:cs typeface="Arial" charset="0"/>
              </a:rPr>
              <a:t>глютен</a:t>
            </a:r>
            <a:r>
              <a:rPr lang="ru-RU" altLang="ru-RU" sz="2400" dirty="0" smtClean="0">
                <a:latin typeface="Trebuchet MS" pitchFamily="34" charset="0"/>
                <a:cs typeface="Arial" charset="0"/>
              </a:rPr>
              <a:t> и т.п.)</a:t>
            </a:r>
            <a:r>
              <a:rPr lang="en-US" altLang="ru-RU" sz="2400" dirty="0" smtClean="0">
                <a:latin typeface="Trebuchet MS" pitchFamily="34" charset="0"/>
                <a:cs typeface="Arial" charset="0"/>
              </a:rPr>
              <a:t>;</a:t>
            </a:r>
            <a:endParaRPr lang="ru-RU" altLang="ru-RU" sz="2400" dirty="0" smtClean="0">
              <a:latin typeface="Trebuchet MS" pitchFamily="34" charset="0"/>
              <a:cs typeface="Arial" charset="0"/>
            </a:endParaRPr>
          </a:p>
          <a:p>
            <a:pPr marL="0" indent="358775"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dirty="0" smtClean="0">
              <a:latin typeface="Trebuchet MS" pitchFamily="34" charset="0"/>
              <a:cs typeface="Arial" charset="0"/>
            </a:endParaRPr>
          </a:p>
          <a:p>
            <a:pPr marL="0" indent="358775"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Trebuchet MS" pitchFamily="34" charset="0"/>
                <a:cs typeface="Arial" charset="0"/>
              </a:rPr>
              <a:t>третий уровень риска – другие белки растительного происхождения (любое цельное зерно).</a:t>
            </a:r>
            <a:endParaRPr lang="en-US" altLang="ru-RU" sz="2400" dirty="0" smtClean="0">
              <a:latin typeface="Trebuchet MS" pitchFamily="34" charset="0"/>
              <a:cs typeface="Arial" charset="0"/>
            </a:endParaRPr>
          </a:p>
          <a:p>
            <a:pPr marL="0" indent="358775" algn="just"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400" dirty="0" smtClean="0">
              <a:latin typeface="Trebuchet MS" pitchFamily="34" charset="0"/>
              <a:cs typeface="Arial" charset="0"/>
            </a:endParaRPr>
          </a:p>
          <a:p>
            <a:pPr marL="0" indent="358775"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Trebuchet MS" pitchFamily="34" charset="0"/>
                <a:cs typeface="Arial" charset="0"/>
              </a:rPr>
              <a:t>В информационной системе оповещения о ветеринарных рисках ЕС </a:t>
            </a:r>
            <a:r>
              <a:rPr lang="en-US" altLang="ru-RU" sz="2400" dirty="0" smtClean="0">
                <a:latin typeface="Trebuchet MS" pitchFamily="34" charset="0"/>
                <a:cs typeface="Arial" charset="0"/>
              </a:rPr>
              <a:t>RASSF portal</a:t>
            </a:r>
            <a:r>
              <a:rPr lang="ru-RU" altLang="ru-RU" sz="2400" dirty="0" smtClean="0">
                <a:latin typeface="Trebuchet MS" pitchFamily="34" charset="0"/>
                <a:cs typeface="Arial" charset="0"/>
              </a:rPr>
              <a:t> только за 2018 год содержится 5 случаев выявления </a:t>
            </a:r>
            <a:r>
              <a:rPr lang="en-US" altLang="ru-RU" sz="2400" i="1" dirty="0" smtClean="0">
                <a:latin typeface="Trebuchet MS" pitchFamily="34" charset="0"/>
                <a:cs typeface="Arial" charset="0"/>
              </a:rPr>
              <a:t>Salmonella </a:t>
            </a:r>
            <a:r>
              <a:rPr lang="en-US" altLang="ru-RU" sz="2400" i="1" dirty="0" err="1" smtClean="0">
                <a:latin typeface="Trebuchet MS" pitchFamily="34" charset="0"/>
                <a:cs typeface="Arial" charset="0"/>
              </a:rPr>
              <a:t>enterica</a:t>
            </a:r>
            <a:r>
              <a:rPr lang="en-US" altLang="ru-RU" sz="2400" dirty="0" smtClean="0">
                <a:latin typeface="Trebuchet MS" pitchFamily="34" charset="0"/>
                <a:cs typeface="Arial" charset="0"/>
              </a:rPr>
              <a:t> </a:t>
            </a:r>
            <a:r>
              <a:rPr lang="ru-RU" altLang="ru-RU" sz="2400" dirty="0" smtClean="0">
                <a:latin typeface="Trebuchet MS" pitchFamily="34" charset="0"/>
                <a:cs typeface="Arial" charset="0"/>
              </a:rPr>
              <a:t>в кормовых материалах (рыбная мука, рапсовая мука и </a:t>
            </a:r>
            <a:r>
              <a:rPr lang="ru-RU" altLang="ru-RU" sz="2400" dirty="0" err="1" smtClean="0">
                <a:latin typeface="Trebuchet MS" pitchFamily="34" charset="0"/>
                <a:cs typeface="Arial" charset="0"/>
              </a:rPr>
              <a:t>тд</a:t>
            </a:r>
            <a:r>
              <a:rPr lang="ru-RU" altLang="ru-RU" sz="2400" dirty="0" smtClean="0">
                <a:latin typeface="Trebuchet MS" pitchFamily="34" charset="0"/>
                <a:cs typeface="Arial" charset="0"/>
              </a:rPr>
              <a:t>.)</a:t>
            </a:r>
            <a:endParaRPr lang="en-US" altLang="ru-RU" sz="2400" dirty="0" smtClean="0"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1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2867" y="305859"/>
            <a:ext cx="4941498" cy="79904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Безопасные корма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81100" y="1180571"/>
            <a:ext cx="10210800" cy="259133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Гранулирование кормов ( термическая обработка) .</a:t>
            </a:r>
          </a:p>
          <a:p>
            <a:r>
              <a:rPr lang="ru-RU" sz="2000" dirty="0" smtClean="0"/>
              <a:t>Контроль за хранением и использованием на ферме.</a:t>
            </a:r>
          </a:p>
          <a:p>
            <a:r>
              <a:rPr lang="ru-RU" sz="2000" dirty="0" smtClean="0"/>
              <a:t>Использование химических препаратов (жирные кислоты с короткой цепью, такие как </a:t>
            </a:r>
            <a:r>
              <a:rPr lang="ru-RU" sz="2000" dirty="0" err="1" smtClean="0"/>
              <a:t>пропионовая</a:t>
            </a:r>
            <a:r>
              <a:rPr lang="ru-RU" sz="2000" dirty="0" smtClean="0"/>
              <a:t>, масляная кислоты (в концентрации 3-5%).</a:t>
            </a:r>
          </a:p>
          <a:p>
            <a:r>
              <a:rPr lang="ru-RU" sz="2000" dirty="0" smtClean="0"/>
              <a:t> Микробиологические исследования кормов на присутствие сальмонелл, должны сочетаться внедрением    в их производство принципов «Хорошей производственной  практики»» (</a:t>
            </a:r>
            <a:r>
              <a:rPr lang="en-US" sz="2000" dirty="0" smtClean="0"/>
              <a:t>GMP</a:t>
            </a:r>
            <a:r>
              <a:rPr lang="ru-RU" sz="2000" dirty="0" smtClean="0"/>
              <a:t>). 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01697" y="4329631"/>
          <a:ext cx="9985403" cy="544788"/>
        </p:xfrm>
        <a:graphic>
          <a:graphicData uri="http://schemas.openxmlformats.org/drawingml/2006/table">
            <a:tbl>
              <a:tblPr/>
              <a:tblGrid>
                <a:gridCol w="2369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08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47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54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00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2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54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231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483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              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            Показатель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34237" marB="342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Бразилия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34237" marB="342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Япония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34237" marB="342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Мексика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34237" marB="342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Нидерлан-ды</a:t>
                      </a:r>
                      <a:r>
                        <a:rPr lang="ru-RU" sz="1400" b="1" kern="120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34237" marB="342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Россия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34237" marB="342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Швеция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34237" marB="342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США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34237" marB="342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6296" y="4843987"/>
          <a:ext cx="9985404" cy="13716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4076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24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6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29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90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08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68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494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0742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Обязательный  микробиологический контроль </a:t>
                      </a:r>
                      <a:r>
                        <a:rPr lang="ru-RU" sz="1800" dirty="0"/>
                        <a:t>кормов</a:t>
                      </a:r>
                      <a:endParaRPr lang="ru-RU" sz="18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52053" marR="52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нет</a:t>
                      </a:r>
                      <a:endParaRPr lang="ru-RU" sz="18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52053" marR="52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нет</a:t>
                      </a:r>
                      <a:endParaRPr lang="ru-RU" sz="18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52053" marR="52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нет</a:t>
                      </a:r>
                      <a:endParaRPr lang="ru-RU" sz="18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52053" marR="52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да</a:t>
                      </a:r>
                      <a:endParaRPr lang="ru-RU" sz="18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52053" marR="52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да</a:t>
                      </a:r>
                      <a:endParaRPr lang="ru-RU" sz="18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52053" marR="52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да </a:t>
                      </a:r>
                      <a:endParaRPr lang="ru-RU" sz="18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52053" marR="52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нет</a:t>
                      </a:r>
                      <a:endParaRPr lang="ru-RU" sz="18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52053" marR="5205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788515" y="3794443"/>
            <a:ext cx="4275986" cy="4473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Обязательный контроль кормов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7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333" y="1151467"/>
            <a:ext cx="1093893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 eaLnBrk="1" hangingPunct="1">
              <a:defRPr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</a:rPr>
              <a:t>			-</a:t>
            </a:r>
            <a:r>
              <a:rPr lang="ru-RU" sz="1600" dirty="0" smtClean="0">
                <a:latin typeface="Trebuchet MS" pitchFamily="34" charset="0"/>
              </a:rPr>
              <a:t>Регламентируемые </a:t>
            </a:r>
            <a:r>
              <a:rPr lang="ru-RU" sz="1600" dirty="0">
                <a:latin typeface="Trebuchet MS" pitchFamily="34" charset="0"/>
              </a:rPr>
              <a:t>законодательством ЕС (</a:t>
            </a:r>
            <a:r>
              <a:rPr lang="en-US" sz="1600" dirty="0">
                <a:latin typeface="Trebuchet MS" pitchFamily="34" charset="0"/>
              </a:rPr>
              <a:t>DIRECTIVE 2002/32/EC</a:t>
            </a:r>
            <a:r>
              <a:rPr lang="ru-RU" sz="1600" dirty="0">
                <a:latin typeface="Trebuchet MS" pitchFamily="34" charset="0"/>
              </a:rPr>
              <a:t>) максимальные </a:t>
            </a:r>
            <a:r>
              <a:rPr lang="ru-RU" sz="1600" dirty="0" smtClean="0">
                <a:latin typeface="Trebuchet MS" pitchFamily="34" charset="0"/>
              </a:rPr>
              <a:t>			уровни </a:t>
            </a:r>
            <a:r>
              <a:rPr lang="ru-RU" sz="1600" dirty="0">
                <a:latin typeface="Trebuchet MS" pitchFamily="34" charset="0"/>
              </a:rPr>
              <a:t>ряда загрязнителей в кормовой продукции являются научно обоснованными </a:t>
            </a:r>
            <a:r>
              <a:rPr lang="ru-RU" sz="1600" dirty="0" smtClean="0">
                <a:latin typeface="Trebuchet MS" pitchFamily="34" charset="0"/>
              </a:rPr>
              <a:t>			и </a:t>
            </a:r>
            <a:r>
              <a:rPr lang="ru-RU" sz="1600" dirty="0">
                <a:latin typeface="Trebuchet MS" pitchFamily="34" charset="0"/>
              </a:rPr>
              <a:t>устанавливаются на основе исследований их содержания.</a:t>
            </a:r>
          </a:p>
          <a:p>
            <a:pPr indent="360000" algn="just" eaLnBrk="1" hangingPunct="1">
              <a:defRPr/>
            </a:pPr>
            <a:endParaRPr lang="ru-RU" sz="1600" dirty="0">
              <a:latin typeface="Trebuchet MS" pitchFamily="34" charset="0"/>
            </a:endParaRPr>
          </a:p>
          <a:p>
            <a:pPr indent="360000" algn="just" eaLnBrk="1" hangingPunct="1">
              <a:defRPr/>
            </a:pPr>
            <a:r>
              <a:rPr lang="ru-RU" sz="1600" dirty="0">
                <a:latin typeface="Trebuchet MS" pitchFamily="34" charset="0"/>
              </a:rPr>
              <a:t>ФГБУ «ВГНКИ» подготовлены предложения к проекту Технического регламента ТС о безопасности кормов и кормовых добавок, включая следующие:</a:t>
            </a:r>
          </a:p>
          <a:p>
            <a:pPr indent="360000" algn="just" eaLnBrk="1" hangingPunct="1">
              <a:defRPr/>
            </a:pPr>
            <a:endParaRPr lang="ru-RU" sz="1600" dirty="0">
              <a:latin typeface="Trebuchet MS" pitchFamily="34" charset="0"/>
            </a:endParaRPr>
          </a:p>
          <a:p>
            <a:pPr algn="just" eaLnBrk="1" hangingPunct="1">
              <a:buFontTx/>
              <a:buChar char="-"/>
              <a:defRPr/>
            </a:pPr>
            <a:r>
              <a:rPr lang="ru-RU" sz="1600" dirty="0">
                <a:latin typeface="Trebuchet MS" pitchFamily="34" charset="0"/>
              </a:rPr>
              <a:t> нормирование диоксинов в расчёте на общий вес, а не на жир;</a:t>
            </a:r>
          </a:p>
          <a:p>
            <a:pPr algn="just" eaLnBrk="1" hangingPunct="1">
              <a:buFontTx/>
              <a:buChar char="-"/>
              <a:defRPr/>
            </a:pPr>
            <a:endParaRPr lang="ru-RU" sz="1600" dirty="0">
              <a:latin typeface="Trebuchet MS" pitchFamily="34" charset="0"/>
            </a:endParaRPr>
          </a:p>
          <a:p>
            <a:pPr algn="just" eaLnBrk="1" hangingPunct="1">
              <a:buFontTx/>
              <a:buChar char="-"/>
              <a:defRPr/>
            </a:pPr>
            <a:r>
              <a:rPr lang="ru-RU" sz="1600" dirty="0">
                <a:latin typeface="Trebuchet MS" pitchFamily="34" charset="0"/>
              </a:rPr>
              <a:t>добавление  показателя «Маркерные полихлорированные бифенилы» для кормовой продукции растительного, животного и минерального происхождения;</a:t>
            </a:r>
          </a:p>
          <a:p>
            <a:pPr algn="just" eaLnBrk="1" hangingPunct="1">
              <a:buFontTx/>
              <a:buChar char="-"/>
              <a:defRPr/>
            </a:pPr>
            <a:endParaRPr lang="ru-RU" sz="1600" dirty="0">
              <a:latin typeface="Trebuchet MS" pitchFamily="34" charset="0"/>
            </a:endParaRPr>
          </a:p>
          <a:p>
            <a:pPr algn="just" eaLnBrk="1" hangingPunct="1">
              <a:buFontTx/>
              <a:buChar char="-"/>
              <a:defRPr/>
            </a:pPr>
            <a:r>
              <a:rPr lang="ru-RU" sz="1600" dirty="0">
                <a:latin typeface="Trebuchet MS" pitchFamily="34" charset="0"/>
              </a:rPr>
              <a:t>приведение допустимых уровней диоксиноподобных полихлорированных бифенилов к более высоким Европейским для  ряда видов кормовой продукции (жира, мука, кормовые концентраты, премиксы, корма для рыб и непродуктивных животных);</a:t>
            </a:r>
          </a:p>
          <a:p>
            <a:pPr algn="just" eaLnBrk="1" hangingPunct="1">
              <a:buFontTx/>
              <a:buChar char="-"/>
              <a:defRPr/>
            </a:pPr>
            <a:endParaRPr lang="ru-RU" sz="1600" dirty="0">
              <a:latin typeface="Trebuchet MS" pitchFamily="34" charset="0"/>
            </a:endParaRPr>
          </a:p>
          <a:p>
            <a:pPr algn="just" eaLnBrk="1" hangingPunct="1">
              <a:defRPr/>
            </a:pPr>
            <a:r>
              <a:rPr lang="ru-RU" sz="1600" dirty="0">
                <a:latin typeface="Trebuchet MS" pitchFamily="34" charset="0"/>
              </a:rPr>
              <a:t>- добавление показателя «Неорганический мышьяк» для рыбной и водорослевой муки, кормов для рыб и непродуктивных животных;</a:t>
            </a:r>
          </a:p>
          <a:p>
            <a:pPr algn="just" eaLnBrk="1" hangingPunct="1">
              <a:buFontTx/>
              <a:buChar char="-"/>
              <a:defRPr/>
            </a:pPr>
            <a:endParaRPr lang="ru-RU" sz="1600" dirty="0">
              <a:latin typeface="Trebuchet MS" pitchFamily="34" charset="0"/>
            </a:endParaRPr>
          </a:p>
          <a:p>
            <a:pPr algn="just" eaLnBrk="1" hangingPunct="1">
              <a:buFontTx/>
              <a:buChar char="-"/>
              <a:defRPr/>
            </a:pPr>
            <a:r>
              <a:rPr lang="ru-RU" sz="1600" dirty="0">
                <a:latin typeface="Trebuchet MS" pitchFamily="34" charset="0"/>
              </a:rPr>
              <a:t> приведение допустимых уровней общего мышьяка, кадмия и свинца в отдельных видах кормовой продукции к более высоким Европейским (мука рыбная и водорослевая, фосфат кальция кормовой, премиксы.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4800" y="203200"/>
            <a:ext cx="8686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Гармонизация законодательства ТС в области безопасности кормов с законодательством ЕС</a:t>
            </a:r>
          </a:p>
        </p:txBody>
      </p:sp>
    </p:spTree>
    <p:extLst>
      <p:ext uri="{BB962C8B-B14F-4D97-AF65-F5344CB8AC3E}">
        <p14:creationId xmlns:p14="http://schemas.microsoft.com/office/powerpoint/2010/main" xmlns="" val="6147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554" y="294787"/>
            <a:ext cx="10515600" cy="1325563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0262" y="1849071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Таким образом, с целью обеспечения безопасности кормов и кормового сырья актуальным является контроль следующих показателей безопасности:</a:t>
            </a:r>
          </a:p>
          <a:p>
            <a:r>
              <a:rPr lang="ru-RU" dirty="0" smtClean="0"/>
              <a:t>Ветеринарные препараты</a:t>
            </a:r>
          </a:p>
          <a:p>
            <a:r>
              <a:rPr lang="ru-RU" dirty="0" err="1" smtClean="0"/>
              <a:t>Диоксины</a:t>
            </a:r>
            <a:r>
              <a:rPr lang="ru-RU" dirty="0" smtClean="0"/>
              <a:t> и </a:t>
            </a:r>
            <a:r>
              <a:rPr lang="ru-RU" dirty="0" err="1" smtClean="0"/>
              <a:t>полихлорованные</a:t>
            </a:r>
            <a:r>
              <a:rPr lang="ru-RU" dirty="0" smtClean="0"/>
              <a:t> </a:t>
            </a:r>
            <a:r>
              <a:rPr lang="ru-RU" dirty="0" err="1" smtClean="0"/>
              <a:t>бифенилы</a:t>
            </a:r>
            <a:r>
              <a:rPr lang="ru-RU" dirty="0" smtClean="0"/>
              <a:t> (ПХБ).</a:t>
            </a:r>
          </a:p>
          <a:p>
            <a:r>
              <a:rPr lang="ru-RU" dirty="0" smtClean="0"/>
              <a:t>Токсичные элементы</a:t>
            </a:r>
          </a:p>
          <a:p>
            <a:r>
              <a:rPr lang="ru-RU" dirty="0" err="1" smtClean="0"/>
              <a:t>Микотоксины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Сальмонелла и другие патогенных микроорганизмов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 noChangeArrowheads="1"/>
          </p:cNvSpPr>
          <p:nvPr>
            <p:ph idx="1"/>
          </p:nvPr>
        </p:nvSpPr>
        <p:spPr bwMode="auto">
          <a:xfrm>
            <a:off x="829733" y="2689225"/>
            <a:ext cx="1051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lang="ru-RU" altLang="ru-RU" sz="4000" b="1" dirty="0">
                <a:latin typeface="Trebuchet MS" pitchFamily="34" charset="0"/>
              </a:rPr>
              <a:t>С</a:t>
            </a:r>
            <a:r>
              <a:rPr lang="ru-RU" altLang="ru-RU" sz="4000" b="1" dirty="0" smtClean="0">
                <a:latin typeface="Trebuchet MS" pitchFamily="34" charset="0"/>
              </a:rPr>
              <a:t>ПАСИБО </a:t>
            </a:r>
            <a:r>
              <a:rPr lang="ru-RU" altLang="ru-RU" sz="4000" b="1" dirty="0">
                <a:latin typeface="Trebuchet MS" pitchFamily="34" charset="0"/>
              </a:rPr>
              <a:t>ЗА </a:t>
            </a:r>
            <a:r>
              <a:rPr lang="ru-RU" altLang="ru-RU" sz="4000" b="1" dirty="0" smtClean="0">
                <a:latin typeface="Trebuchet MS" pitchFamily="34" charset="0"/>
              </a:rPr>
              <a:t>ВНИМАНИЕ!</a:t>
            </a:r>
            <a:endParaRPr lang="en-US" altLang="ru-RU" sz="4000" b="1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2970" y="260648"/>
            <a:ext cx="10017063" cy="6211024"/>
          </a:xfrm>
          <a:prstGeom prst="rect">
            <a:avLst/>
          </a:prstGeom>
        </p:spPr>
        <p:txBody>
          <a:bodyPr/>
          <a:lstStyle/>
          <a:p>
            <a:pPr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sz="1905" dirty="0"/>
              <a:t>- </a:t>
            </a:r>
            <a:endParaRPr lang="en-US" sz="2857" dirty="0"/>
          </a:p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825782" y="1987990"/>
          <a:ext cx="8610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709250" y="368174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  <a:latin typeface="Trebuchet MS" pitchFamily="34" charset="0"/>
                <a:cs typeface="Arial" charset="0"/>
              </a:rPr>
              <a:t>Состав пищи и содержание в ней химических и биологических загрязнителей - определяющий фактор здоровья нации, сохранения ее генофонда, качества и продолжительности жизни людей</a:t>
            </a:r>
            <a:r>
              <a:rPr lang="ru-RU" altLang="ru-RU" b="1" dirty="0" smtClean="0">
                <a:solidFill>
                  <a:srgbClr val="002060"/>
                </a:solidFill>
                <a:latin typeface="Trebuchet MS" pitchFamily="34" charset="0"/>
                <a:cs typeface="Arial" charset="0"/>
              </a:rPr>
              <a:t> </a:t>
            </a:r>
            <a:endParaRPr lang="ru-RU" altLang="ru-RU" b="1" dirty="0">
              <a:solidFill>
                <a:srgbClr val="002060"/>
              </a:solidFill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4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61726" y="1892173"/>
            <a:ext cx="10870949" cy="51197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4318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В прошлом обеспечение безопасности продукции животного происхождения заключалось в основном в исследовании образцов конечной продукции и инспектировании перерабатывающих предприятий на предмет соблюдения ветеринарно-санитарных требований. Такая система сегодня признана малоэффективной, поскольку в ней не принимался во внимание профилактический аспект</a:t>
            </a:r>
          </a:p>
          <a:p>
            <a:pPr marL="0" marR="0" lvl="0" indent="4318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В настоящее время повышенное внимание должно уделяться мерам 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предупреждения контаминации </a:t>
            </a: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продукции животного происхождения биологическими, химическими и физическими  агентами как на 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начальной стадии выращивания животных</a:t>
            </a: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, так и всех последующих этапах получения конечного продукта</a:t>
            </a:r>
          </a:p>
          <a:p>
            <a:pPr marL="0" marR="0" lvl="0" indent="4318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Для обеспечения безопасности пищевых продуктов  важно учитывать 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все аспекты пищевой цепочки</a:t>
            </a: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. Каждый элемент может оказать важное воздействие на безопасность продукции. </a:t>
            </a:r>
          </a:p>
          <a:p>
            <a:pPr marL="0" marR="0" lvl="0" indent="4318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4318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4318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94503" y="771808"/>
            <a:ext cx="8534400" cy="6858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1588" indent="36513" algn="ctr">
              <a:buFont typeface="Georgia" pitchFamily="18" charset="0"/>
              <a:buNone/>
            </a:pPr>
            <a:r>
              <a:rPr lang="ru-RU" altLang="ru-RU" sz="3200" dirty="0" smtClean="0">
                <a:solidFill>
                  <a:srgbClr val="002060"/>
                </a:solidFill>
                <a:effectLst/>
                <a:latin typeface="Trebuchet MS" pitchFamily="34" charset="0"/>
              </a:rPr>
              <a:t>БЕЗОПАСНОСТЬ ПИЩЕВОЙ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413732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 со стрелкой вниз 6"/>
          <p:cNvSpPr>
            <a:spLocks noChangeArrowheads="1"/>
          </p:cNvSpPr>
          <p:nvPr/>
        </p:nvSpPr>
        <p:spPr bwMode="auto">
          <a:xfrm>
            <a:off x="2720567" y="789159"/>
            <a:ext cx="8464550" cy="1241425"/>
          </a:xfrm>
          <a:prstGeom prst="downArrowCallout">
            <a:avLst>
              <a:gd name="adj1" fmla="val 17235"/>
              <a:gd name="adj2" fmla="val 17235"/>
              <a:gd name="adj3" fmla="val 25000"/>
              <a:gd name="adj4" fmla="val 6497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КОРМА (РАСТИТЕЛЬНОГО, ЖИВОТНОГО ПРОИСХОЖДЕНИЯ)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ПРОИЗВОДСТВО, ВЫРАЩИВАНИЕ, УДОБРЕНИЕ, УРОЖАЙ (УБОРКА, ХРАНЕНИЕ), </a:t>
            </a:r>
            <a:r>
              <a:rPr lang="ru-RU" altLang="ru-RU" sz="1600" b="1" dirty="0" smtClean="0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ТРАНСПОРТИРОВКА</a:t>
            </a:r>
            <a:endParaRPr lang="ru-RU" altLang="ru-RU" sz="1600" b="1" dirty="0">
              <a:solidFill>
                <a:srgbClr val="C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8" name="Выноска со стрелкой вниз 7"/>
          <p:cNvSpPr>
            <a:spLocks noChangeArrowheads="1"/>
          </p:cNvSpPr>
          <p:nvPr/>
        </p:nvSpPr>
        <p:spPr bwMode="auto">
          <a:xfrm>
            <a:off x="2720567" y="2008359"/>
            <a:ext cx="8429625" cy="576263"/>
          </a:xfrm>
          <a:prstGeom prst="downArrowCallout">
            <a:avLst>
              <a:gd name="adj1" fmla="val 27902"/>
              <a:gd name="adj2" fmla="val 27902"/>
              <a:gd name="adj3" fmla="val 25000"/>
              <a:gd name="adj4" fmla="val 64977"/>
            </a:avLst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ПОЛУЧЕНИЕ ЖИВОТНОВОДЧЕСКОЙ ПРОДУКЦИИ </a:t>
            </a:r>
          </a:p>
        </p:txBody>
      </p:sp>
      <p:sp>
        <p:nvSpPr>
          <p:cNvPr id="9" name="Выноска со стрелкой вниз 8"/>
          <p:cNvSpPr>
            <a:spLocks noChangeArrowheads="1"/>
          </p:cNvSpPr>
          <p:nvPr/>
        </p:nvSpPr>
        <p:spPr bwMode="auto">
          <a:xfrm>
            <a:off x="2720567" y="2617959"/>
            <a:ext cx="8429625" cy="576263"/>
          </a:xfrm>
          <a:prstGeom prst="downArrowCallout">
            <a:avLst>
              <a:gd name="adj1" fmla="val 27902"/>
              <a:gd name="adj2" fmla="val 27902"/>
              <a:gd name="adj3" fmla="val 25000"/>
              <a:gd name="adj4" fmla="val 64977"/>
            </a:avLst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ТРАНСПОРТИРОВКА ЖИВОТНЫХ К МЕСТУ УБОЯ</a:t>
            </a:r>
          </a:p>
        </p:txBody>
      </p:sp>
      <p:sp>
        <p:nvSpPr>
          <p:cNvPr id="10" name="Выноска со стрелкой вниз 9"/>
          <p:cNvSpPr>
            <a:spLocks noChangeArrowheads="1"/>
          </p:cNvSpPr>
          <p:nvPr/>
        </p:nvSpPr>
        <p:spPr bwMode="auto">
          <a:xfrm>
            <a:off x="2691992" y="3240259"/>
            <a:ext cx="8429625" cy="576263"/>
          </a:xfrm>
          <a:prstGeom prst="downArrowCallout">
            <a:avLst>
              <a:gd name="adj1" fmla="val 27902"/>
              <a:gd name="adj2" fmla="val 27902"/>
              <a:gd name="adj3" fmla="val 25000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УБОЙ, ПЕРЕРАБОТКА</a:t>
            </a:r>
          </a:p>
        </p:txBody>
      </p:sp>
      <p:sp>
        <p:nvSpPr>
          <p:cNvPr id="11" name="Выноска со стрелкой вниз 10"/>
          <p:cNvSpPr>
            <a:spLocks noChangeArrowheads="1"/>
          </p:cNvSpPr>
          <p:nvPr/>
        </p:nvSpPr>
        <p:spPr bwMode="auto">
          <a:xfrm>
            <a:off x="2720567" y="3913359"/>
            <a:ext cx="8429625" cy="576263"/>
          </a:xfrm>
          <a:prstGeom prst="downArrowCallout">
            <a:avLst>
              <a:gd name="adj1" fmla="val 27902"/>
              <a:gd name="adj2" fmla="val 27902"/>
              <a:gd name="adj3" fmla="val 25000"/>
              <a:gd name="adj4" fmla="val 64977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ТРАНСПОРТИРОВКА ПРОДУКЦИИ</a:t>
            </a:r>
          </a:p>
        </p:txBody>
      </p:sp>
      <p:sp>
        <p:nvSpPr>
          <p:cNvPr id="12" name="Выноска со стрелкой вниз 11"/>
          <p:cNvSpPr>
            <a:spLocks noChangeArrowheads="1"/>
          </p:cNvSpPr>
          <p:nvPr/>
        </p:nvSpPr>
        <p:spPr bwMode="auto">
          <a:xfrm>
            <a:off x="2691992" y="4535659"/>
            <a:ext cx="8429625" cy="576263"/>
          </a:xfrm>
          <a:prstGeom prst="downArrowCallout">
            <a:avLst>
              <a:gd name="adj1" fmla="val 27902"/>
              <a:gd name="adj2" fmla="val 27902"/>
              <a:gd name="adj3" fmla="val 25000"/>
              <a:gd name="adj4" fmla="val 64977"/>
            </a:avLst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ОПТОВАЯ ТОРГОВЛЯ</a:t>
            </a:r>
          </a:p>
        </p:txBody>
      </p:sp>
      <p:sp>
        <p:nvSpPr>
          <p:cNvPr id="13" name="Выноска со стрелкой вниз 12"/>
          <p:cNvSpPr>
            <a:spLocks noChangeArrowheads="1"/>
          </p:cNvSpPr>
          <p:nvPr/>
        </p:nvSpPr>
        <p:spPr bwMode="auto">
          <a:xfrm>
            <a:off x="2691992" y="5111922"/>
            <a:ext cx="8429625" cy="649287"/>
          </a:xfrm>
          <a:prstGeom prst="downArrowCallout">
            <a:avLst>
              <a:gd name="adj1" fmla="val 24764"/>
              <a:gd name="adj2" fmla="val 24764"/>
              <a:gd name="adj3" fmla="val 25000"/>
              <a:gd name="adj4" fmla="val 64977"/>
            </a:avLst>
          </a:prstGeom>
          <a:solidFill>
            <a:schemeClr val="accent5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ТРАНСПОРТИРОВКА ГОТОВОЙ ПРОДУКЦИИ</a:t>
            </a:r>
          </a:p>
        </p:txBody>
      </p:sp>
      <p:sp>
        <p:nvSpPr>
          <p:cNvPr id="14" name="Выноска со стрелкой вниз 13"/>
          <p:cNvSpPr>
            <a:spLocks noChangeArrowheads="1"/>
          </p:cNvSpPr>
          <p:nvPr/>
        </p:nvSpPr>
        <p:spPr bwMode="auto">
          <a:xfrm>
            <a:off x="2720567" y="5742159"/>
            <a:ext cx="8429625" cy="574675"/>
          </a:xfrm>
          <a:prstGeom prst="downArrowCallout">
            <a:avLst>
              <a:gd name="adj1" fmla="val 27979"/>
              <a:gd name="adj2" fmla="val 27979"/>
              <a:gd name="adj3" fmla="val 25000"/>
              <a:gd name="adj4" fmla="val 6497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b="1">
                <a:solidFill>
                  <a:srgbClr val="002060"/>
                </a:solidFill>
                <a:cs typeface="Arial" charset="0"/>
              </a:rPr>
              <a:t>РОЗНИЧНАЯ ТОРГОВЛЯ, ХРАНЕНИЕ ГОТОВОЙ ПРОДУКЦИИ, ОБЩЕСТВЕННОЕ ПИТАНИЕ</a:t>
            </a:r>
          </a:p>
        </p:txBody>
      </p:sp>
      <p:sp>
        <p:nvSpPr>
          <p:cNvPr id="15" name="Прямоугольник 15"/>
          <p:cNvSpPr>
            <a:spLocks noChangeArrowheads="1"/>
          </p:cNvSpPr>
          <p:nvPr/>
        </p:nvSpPr>
        <p:spPr bwMode="auto">
          <a:xfrm>
            <a:off x="2658655" y="6335884"/>
            <a:ext cx="8429625" cy="360363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b="1">
                <a:solidFill>
                  <a:srgbClr val="002060"/>
                </a:solidFill>
                <a:cs typeface="Arial" charset="0"/>
              </a:rPr>
              <a:t>ПОТРЕБЛЕНИЕ (ИНФОРМАЦИЯ)                                                     </a:t>
            </a:r>
          </a:p>
        </p:txBody>
      </p:sp>
      <p:sp>
        <p:nvSpPr>
          <p:cNvPr id="16" name="Заголовок 3"/>
          <p:cNvSpPr>
            <a:spLocks noGrp="1"/>
          </p:cNvSpPr>
          <p:nvPr>
            <p:ph type="title" idx="4294967295"/>
          </p:nvPr>
        </p:nvSpPr>
        <p:spPr bwMode="auto">
          <a:xfrm>
            <a:off x="239917" y="2109456"/>
            <a:ext cx="1969128" cy="3648547"/>
          </a:xfrm>
          <a:noFill/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marL="52388" indent="-52388" algn="ctr" eaLnBrk="1" hangingPunct="1">
              <a:buFont typeface="Georgia" pitchFamily="18" charset="0"/>
              <a:buNone/>
            </a:pPr>
            <a:r>
              <a:rPr lang="ru-RU" altLang="ru-RU" sz="2200" b="1" dirty="0" smtClean="0">
                <a:effectLst/>
                <a:latin typeface="Trebuchet MS" pitchFamily="34" charset="0"/>
                <a:cs typeface="Arial" charset="0"/>
              </a:rPr>
              <a:t>ПИЩЕВАЯ ЦЕПОЧКА</a:t>
            </a:r>
            <a:br>
              <a:rPr lang="ru-RU" altLang="ru-RU" sz="2200" b="1" dirty="0" smtClean="0">
                <a:effectLst/>
                <a:latin typeface="Trebuchet MS" pitchFamily="34" charset="0"/>
                <a:cs typeface="Arial" charset="0"/>
              </a:rPr>
            </a:br>
            <a:r>
              <a:rPr lang="ru-RU" altLang="ru-RU" sz="2200" b="1" dirty="0" smtClean="0">
                <a:effectLst/>
                <a:latin typeface="Trebuchet MS" pitchFamily="34" charset="0"/>
                <a:cs typeface="Arial" charset="0"/>
              </a:rPr>
              <a:t/>
            </a:r>
            <a:br>
              <a:rPr lang="ru-RU" altLang="ru-RU" sz="2200" b="1" dirty="0" smtClean="0">
                <a:effectLst/>
                <a:latin typeface="Trebuchet MS" pitchFamily="34" charset="0"/>
                <a:cs typeface="Arial" charset="0"/>
              </a:rPr>
            </a:br>
            <a:r>
              <a:rPr lang="ru-RU" altLang="ru-RU" sz="2200" b="1" dirty="0" smtClean="0">
                <a:effectLst/>
                <a:latin typeface="Trebuchet MS" pitchFamily="34" charset="0"/>
                <a:cs typeface="Arial" charset="0"/>
              </a:rPr>
              <a:t>ПРИНЦИП «ОТ ПОЛЯ ДО СТОЛА»</a:t>
            </a:r>
          </a:p>
        </p:txBody>
      </p:sp>
    </p:spTree>
    <p:extLst>
      <p:ext uri="{BB962C8B-B14F-4D97-AF65-F5344CB8AC3E}">
        <p14:creationId xmlns:p14="http://schemas.microsoft.com/office/powerpoint/2010/main" xmlns="" val="23238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6302" y="1427429"/>
            <a:ext cx="7162800" cy="3429000"/>
          </a:xfrm>
          <a:prstGeom prst="rect">
            <a:avLst/>
          </a:prstGeom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3928843" y="3794298"/>
            <a:ext cx="71437" cy="714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58700" y="427776"/>
            <a:ext cx="8610600" cy="685800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  <a:effectLst/>
                <a:latin typeface="Trebuchet MS" pitchFamily="34" charset="0"/>
              </a:rPr>
              <a:t>РАЦИОНАЛЬНОЕ КОРМЛЕНИЕ - ОСНОВА БЕЗОПАСНОСТИ ПИЩЕВОЙ ПРОДУКЦИИ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27776" y="5139350"/>
            <a:ext cx="1118782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96000" algn="just" eaLnBrk="1" hangingPunct="1">
              <a:defRPr/>
            </a:pPr>
            <a:r>
              <a:rPr lang="ru-RU" b="1" dirty="0">
                <a:latin typeface="Trebuchet MS" pitchFamily="34" charset="0"/>
              </a:rPr>
              <a:t>РАЦИОНАЛЬНОЕ КОРМЛЕНИЕ – обеспечение животных безвредными и полноценными кормами, обогащенными функциональными кормовыми добавками, повышающими естественную резистентность, нормализующими </a:t>
            </a:r>
            <a:r>
              <a:rPr lang="ru-RU" b="1" dirty="0" err="1">
                <a:latin typeface="Trebuchet MS" pitchFamily="34" charset="0"/>
              </a:rPr>
              <a:t>микробиоценоз</a:t>
            </a:r>
            <a:r>
              <a:rPr lang="ru-RU" b="1" dirty="0">
                <a:latin typeface="Trebuchet MS" pitchFamily="34" charset="0"/>
              </a:rPr>
              <a:t> желудочно-кишечного тракта и позволяющими сохранить здоровье животных</a:t>
            </a:r>
            <a:r>
              <a:rPr lang="en-US" b="1" dirty="0">
                <a:latin typeface="Trebuchet MS" pitchFamily="34" charset="0"/>
              </a:rPr>
              <a:t>,</a:t>
            </a:r>
            <a:r>
              <a:rPr lang="ru-RU" b="1" dirty="0">
                <a:latin typeface="Trebuchet MS" pitchFamily="34" charset="0"/>
              </a:rPr>
              <a:t> а также наиболее полно реализовать их генетический потенциал.</a:t>
            </a:r>
          </a:p>
        </p:txBody>
      </p:sp>
    </p:spTree>
    <p:extLst>
      <p:ext uri="{BB962C8B-B14F-4D97-AF65-F5344CB8AC3E}">
        <p14:creationId xmlns:p14="http://schemas.microsoft.com/office/powerpoint/2010/main" xmlns="" val="1256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21806" y="1742792"/>
            <a:ext cx="10237206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3960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Использование лекарственных средств в ветеринарии - неотъемлемая часть интенсивного животноводства.</a:t>
            </a:r>
          </a:p>
          <a:p>
            <a:pPr marL="0" marR="0" lvl="0" indent="3960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1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  <a:ea typeface="+mn-ea"/>
              <a:cs typeface="Arial" pitchFamily="34" charset="0"/>
            </a:endParaRPr>
          </a:p>
          <a:p>
            <a:pPr marL="0" marR="0" lvl="0" indent="3960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Значительная</a:t>
            </a:r>
            <a:r>
              <a:rPr kumimoji="0" lang="ru-RU" sz="21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 часть </a:t>
            </a:r>
            <a:r>
              <a:rPr kumimoji="0" lang="ru-RU" sz="21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этих препаратов применяется </a:t>
            </a:r>
            <a:r>
              <a:rPr kumimoji="0" 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с кормами:</a:t>
            </a:r>
            <a:r>
              <a:rPr kumimoji="0" lang="ru-RU" sz="2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1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это  антибиотики, </a:t>
            </a:r>
            <a:r>
              <a:rPr kumimoji="0" lang="ru-RU" sz="21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кокцидиостатики</a:t>
            </a:r>
            <a:r>
              <a:rPr kumimoji="0" lang="ru-RU" sz="21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, стимуляторы роста животных и др. </a:t>
            </a:r>
          </a:p>
          <a:p>
            <a:pPr marL="0" marR="0" lvl="0" indent="3960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1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  <a:ea typeface="+mn-ea"/>
              <a:cs typeface="Arial" pitchFamily="34" charset="0"/>
            </a:endParaRPr>
          </a:p>
          <a:p>
            <a:pPr marL="0" marR="0" lvl="0" indent="3960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При введении лекарственных препаратов в корма на комбикормовых заводах возникает риск непреднамеренного загрязнения других партий кормов.</a:t>
            </a:r>
          </a:p>
          <a:p>
            <a:pPr marL="0" marR="0" lvl="0" indent="3960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1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21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ЗАГРЯЗНЕННЫЕ ПРЕПАРАТАМИ КОРМА ПРЕДСТАВЛЯЮТ УГРОЗУ</a:t>
            </a:r>
          </a:p>
          <a:p>
            <a:pPr marL="0" marR="0" lvl="0" indent="39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7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  <a:ea typeface="+mn-ea"/>
              <a:cs typeface="Arial" pitchFamily="34" charset="0"/>
            </a:endParaRPr>
          </a:p>
          <a:p>
            <a:pPr marL="0" marR="0" lvl="0" indent="39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корма могут быть токсичными в отношении «нецелевых» (для препарата) видов животных.</a:t>
            </a:r>
          </a:p>
          <a:p>
            <a:pPr marL="0" marR="0" lvl="0" indent="39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7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  <a:ea typeface="+mn-ea"/>
              <a:cs typeface="Arial" pitchFamily="34" charset="0"/>
            </a:endParaRPr>
          </a:p>
          <a:p>
            <a:pPr indent="3960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2100" i="1" dirty="0" smtClean="0">
                <a:latin typeface="Trebuchet MS" pitchFamily="34" charset="0"/>
                <a:cs typeface="Arial" pitchFamily="34" charset="0"/>
              </a:rPr>
              <a:t>возникает риск сохранения остатков ветеринарных препаратов в продукции животноводства.</a:t>
            </a:r>
          </a:p>
          <a:p>
            <a:pPr indent="3960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2100" i="1" dirty="0" smtClean="0">
                <a:latin typeface="Trebuchet MS" pitchFamily="34" charset="0"/>
                <a:cs typeface="Arial" pitchFamily="34" charset="0"/>
              </a:rPr>
              <a:t>риски, связанные с развитием антибиотикорезистентности</a:t>
            </a:r>
          </a:p>
          <a:p>
            <a:pPr marL="0" marR="0" lvl="0" indent="39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endParaRPr kumimoji="0" lang="ru-RU" sz="21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3960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1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196" y="844237"/>
            <a:ext cx="8686800" cy="457200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buFont typeface="Georgia" pitchFamily="18" charset="0"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effectLst/>
                <a:latin typeface="Trebuchet MS" pitchFamily="34" charset="0"/>
                <a:cs typeface="Arial" charset="0"/>
              </a:rPr>
              <a:t>ЗАГРЯЗНЕНИЕ КОРМОВ ЛЕКАРСТВЕННЫМИ ПРЕПАРАТАМИ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75339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oeko-bio-shop.de/wp-content/uploads/2013/08/Fotolia_31474484_Subscription_Monthly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648200"/>
            <a:ext cx="29908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www.georgeherald.com/img/ghnw20151113-121555-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648200"/>
            <a:ext cx="27828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348966" y="1608499"/>
            <a:ext cx="10581238" cy="304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358775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Обусловлена различной видовой чувствительностью животных к тем или иным ветеринарным препаратам.</a:t>
            </a:r>
          </a:p>
          <a:p>
            <a:pPr marL="0" marR="0" lvl="0" indent="358775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 </a:t>
            </a:r>
          </a:p>
          <a:p>
            <a:pPr marL="0" marR="0" lvl="0" indent="358775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 Наибольшее количество случаев токсичности для животных связано с широким использованием </a:t>
            </a:r>
            <a:r>
              <a:rPr kumimoji="0" lang="ru-RU" alt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ионофорных</a:t>
            </a: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 антибиотиков для борьбы с кокцидиозом в птицеводстве: ионофоры в терапевтических дозах для птицы (120 мг/кг) вызывают отравления у лошадей, крупного рогатого скота, верблюдов, собак (максимальная доза 33 мг/кг). 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502" y="427776"/>
            <a:ext cx="8610600" cy="762000"/>
          </a:xfrm>
        </p:spPr>
        <p:txBody>
          <a:bodyPr>
            <a:normAutofit fontScale="90000"/>
          </a:bodyPr>
          <a:lstStyle/>
          <a:p>
            <a:pPr algn="ctr">
              <a:buFont typeface="Georgia" pitchFamily="18" charset="0"/>
              <a:buNone/>
              <a:defRPr/>
            </a:pPr>
            <a:r>
              <a:rPr lang="ru-RU" sz="2800" b="1" dirty="0" smtClean="0">
                <a:effectLst/>
                <a:latin typeface="Trebuchet MS" pitchFamily="34" charset="0"/>
                <a:cs typeface="Arial" pitchFamily="34" charset="0"/>
              </a:rPr>
              <a:t>ТОКСИЧНОСТЬ ЗАГРЯЗНЕННЫХ ВЕТЕРИНАРНЫМИ ПРЕПАРАТАМИ КОМБИКОРМОВ ДЛЯ ЖИВОТНЫХ</a:t>
            </a:r>
            <a:endParaRPr lang="ru-RU" sz="2800" b="1" dirty="0">
              <a:effectLst/>
              <a:latin typeface="Trebuchet M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0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725616" y="328246"/>
            <a:ext cx="8686800" cy="1219200"/>
          </a:xfrm>
        </p:spPr>
        <p:txBody>
          <a:bodyPr>
            <a:normAutofit fontScale="90000"/>
          </a:bodyPr>
          <a:lstStyle/>
          <a:p>
            <a:pPr algn="ctr">
              <a:buFont typeface="Georgia" pitchFamily="18" charset="0"/>
              <a:buNone/>
              <a:defRPr/>
            </a:pPr>
            <a: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  <a:t>ПРИЧИНЫ ЗАГРЯЗНЕНИЯ  КОМБИКОРМОВ ЛЕКАРСТВЕННЫМИ ПРЕПАРАТАМИ. </a:t>
            </a:r>
            <a:b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  <a:t>ПУТИ ПРЕДОТВРАЩЕНИЯ</a:t>
            </a:r>
            <a:endParaRPr lang="ru-RU" sz="28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1337" y="1828800"/>
            <a:ext cx="11072447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ЧЕЛОВЕЧЕСКИЙ ФАКТОР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В 2000х годах в Китае был зафиксирован ряд случаев массового отравления жителей свининой, содержащей гормональный препарат </a:t>
            </a: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кленбутерол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. Данный запрещённый в животноводстве как Китая, так многих других стран препарат добавляли в корм свиньям в качестве стимулятора роста и для увеличения постности мяса. Ранее, отравления добавляемым в корма </a:t>
            </a: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кленбутеролом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 были зафиксированы и в Испании, Франции и Португалии.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  <a:ea typeface="+mn-ea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ТЕХНОЛОГИЯ ПРОИЗВОДСТВА КОМБИКОРМОВ:</a:t>
            </a:r>
          </a:p>
          <a:p>
            <a:pPr marL="228600" marR="0" lvl="0" indent="3143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- действие электростатических сил;</a:t>
            </a:r>
          </a:p>
          <a:p>
            <a:pPr marL="228600" marR="0" lvl="0" indent="3143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- «мертвый объем» оборудования;</a:t>
            </a:r>
          </a:p>
          <a:p>
            <a:pPr marL="228600" marR="0" lvl="0" indent="3143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- неправильная и несвоевременная очистка оборудования.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  <a:ea typeface="+mn-ea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Для решения этих проблем наиболее эффективно: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использовать отдельные технологические линии для производства комбикормов и премиксов с лекарственными препаратами;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применять лекарственные препараты в </a:t>
            </a: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микрогранулированной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pitchFamily="34" charset="0"/>
              </a:rPr>
              <a:t> форме для снижения  действия электростатических сил.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2388</Words>
  <Application>Microsoft Office PowerPoint</Application>
  <PresentationFormat>Произвольный</PresentationFormat>
  <Paragraphs>329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БЕЗОПАСНОСТЬ ПИЩЕВОЙ ПРОДУКЦИИ</vt:lpstr>
      <vt:lpstr>ПИЩЕВАЯ ЦЕПОЧКА  ПРИНЦИП «ОТ ПОЛЯ ДО СТОЛА»</vt:lpstr>
      <vt:lpstr>РАЦИОНАЛЬНОЕ КОРМЛЕНИЕ - ОСНОВА БЕЗОПАСНОСТИ ПИЩЕВОЙ ПРОДУКЦИИ </vt:lpstr>
      <vt:lpstr>ЗАГРЯЗНЕНИЕ КОРМОВ ЛЕКАРСТВЕННЫМИ ПРЕПАРАТАМИ</vt:lpstr>
      <vt:lpstr>ТОКСИЧНОСТЬ ЗАГРЯЗНЕННЫХ ВЕТЕРИНАРНЫМИ ПРЕПАРАТАМИ КОМБИКОРМОВ ДЛЯ ЖИВОТНЫХ</vt:lpstr>
      <vt:lpstr>ПРИЧИНЫ ЗАГРЯЗНЕНИЯ  КОМБИКОРМОВ ЛЕКАРСТВЕННЫМИ ПРЕПАРАТАМИ.  ПУТИ ПРЕДОТВРАЩЕНИЯ</vt:lpstr>
      <vt:lpstr>ОБНАРУЖЕНИЕ ХИМИОТЕРАПЕВТИЧЕСКИХ ЛЕКАРСТВЕННЫХ СРЕДСТВ В КОМБИКОРМАХ В 2014 г </vt:lpstr>
      <vt:lpstr>             Выявления ксенобиотиков в кормах и кормовых добавках     в 2015-2017</vt:lpstr>
      <vt:lpstr>Слайд 12</vt:lpstr>
      <vt:lpstr>Слайд 13</vt:lpstr>
      <vt:lpstr>Слайд 14</vt:lpstr>
      <vt:lpstr> КОНТАМИНАЦИЯ  КОРМОВ ДИОКСИНАМИ И ПХБ</vt:lpstr>
      <vt:lpstr>КОНТАМИНАЦИЯ КОРМОВ  ДИОКСИНАМИ И ПХБ</vt:lpstr>
      <vt:lpstr>КОНТАМИНАЦИЯ КОРМОВ  ДИОКСИНАМИ И ПХБ</vt:lpstr>
      <vt:lpstr>Слайд 18</vt:lpstr>
      <vt:lpstr>Слайд 19</vt:lpstr>
      <vt:lpstr>КЛАССИФИКАЦИЯ КОРМОВЫХ ИНГРЕДИЕНТОВ В ЗАВИСИМОСТИ ОТ УРОВНЯ РИСКА</vt:lpstr>
      <vt:lpstr>Безопасные корма</vt:lpstr>
      <vt:lpstr>Слайд 22</vt:lpstr>
      <vt:lpstr>Выводы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Дмитрий</cp:lastModifiedBy>
  <cp:revision>70</cp:revision>
  <dcterms:created xsi:type="dcterms:W3CDTF">2018-01-24T15:26:47Z</dcterms:created>
  <dcterms:modified xsi:type="dcterms:W3CDTF">2018-01-29T20:11:08Z</dcterms:modified>
</cp:coreProperties>
</file>